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17"/>
  </p:notesMasterIdLst>
  <p:sldIdLst>
    <p:sldId id="269" r:id="rId5"/>
    <p:sldId id="524" r:id="rId6"/>
    <p:sldId id="523" r:id="rId7"/>
    <p:sldId id="540" r:id="rId8"/>
    <p:sldId id="545" r:id="rId9"/>
    <p:sldId id="543" r:id="rId10"/>
    <p:sldId id="541" r:id="rId11"/>
    <p:sldId id="547" r:id="rId12"/>
    <p:sldId id="520" r:id="rId13"/>
    <p:sldId id="542" r:id="rId14"/>
    <p:sldId id="302" r:id="rId15"/>
    <p:sldId id="51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E11E8-5449-40A0-A5D2-6606CB9014A5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EE59D-9CCC-4984-AD65-F13CBB6E7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73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Google Shape;2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316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EE59D-9CCC-4984-AD65-F13CBB6E7EA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7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EE59D-9CCC-4984-AD65-F13CBB6E7EA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30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EE59D-9CCC-4984-AD65-F13CBB6E7EA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31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EE59D-9CCC-4984-AD65-F13CBB6E7EA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75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EE59D-9CCC-4984-AD65-F13CBB6E7EA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07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ru-RU" b="1" i="0" dirty="0">
                <a:effectLst/>
                <a:latin typeface="Söhne"/>
              </a:rPr>
              <a:t>Краткость и четкость:</a:t>
            </a:r>
            <a:r>
              <a:rPr lang="ru-RU" b="0" i="0" dirty="0">
                <a:effectLst/>
                <a:latin typeface="Söhne"/>
              </a:rPr>
              <a:t> Формулируйте свой запрос ясно и кратко. Избегайте излишних деталей, но старайтесь дать достаточно информации для полного понимания вашего вопроса.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effectLst/>
                <a:latin typeface="Söhne"/>
              </a:rPr>
              <a:t>Ключевые слова:</a:t>
            </a:r>
            <a:r>
              <a:rPr lang="ru-RU" b="0" i="0" dirty="0">
                <a:effectLst/>
                <a:latin typeface="Söhne"/>
              </a:rPr>
              <a:t> Используйте ключевые слова, наиболее точно описывающие ваш запрос. Например, вместо общих терминов используйте специфические имена, даты, места и т.д.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effectLst/>
                <a:latin typeface="Söhne"/>
              </a:rPr>
              <a:t>Формулировка вопроса:</a:t>
            </a:r>
            <a:r>
              <a:rPr lang="ru-RU" b="0" i="0" dirty="0">
                <a:effectLst/>
                <a:latin typeface="Söhne"/>
              </a:rPr>
              <a:t> Если ваш запрос связан с получением информации, попробуйте сформулировать его в виде вопроса. Например, вместо "рестораны в городе X" вы можете спросить "Какие рестораны в городе X предлагают вегетарианское меню?"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effectLst/>
                <a:latin typeface="Söhne"/>
              </a:rPr>
              <a:t>Исключение нежелательной информации:</a:t>
            </a:r>
            <a:r>
              <a:rPr lang="ru-RU" b="0" i="0" dirty="0">
                <a:effectLst/>
                <a:latin typeface="Söhne"/>
              </a:rPr>
              <a:t> Если вы хотите избежать нежелательных результатов, используйте знак минус перед словами. Например, "коты -фильм" исключит результаты, связанные с фильмами о котах.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effectLst/>
                <a:latin typeface="Söhne"/>
              </a:rPr>
              <a:t>Использование кавычек:</a:t>
            </a:r>
            <a:r>
              <a:rPr lang="ru-RU" b="0" i="0" dirty="0">
                <a:effectLst/>
                <a:latin typeface="Söhne"/>
              </a:rPr>
              <a:t> Если вы ищете точную фразу, заключите ее в кавычки. Например, "исследования изменения климата".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effectLst/>
                <a:latin typeface="Söhne"/>
              </a:rPr>
              <a:t>Уточнение запроса:</a:t>
            </a:r>
            <a:r>
              <a:rPr lang="ru-RU" b="0" i="0" dirty="0">
                <a:effectLst/>
                <a:latin typeface="Söhne"/>
              </a:rPr>
              <a:t> Если полученные результаты не соответствуют вашим ожиданиям, попробуйте уточнить запрос, добавив дополнительные ключевые слова или изменяя формулировку.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effectLst/>
                <a:latin typeface="Söhne"/>
              </a:rPr>
              <a:t>Использование логических операторов:</a:t>
            </a:r>
            <a:r>
              <a:rPr lang="ru-RU" b="0" i="0" dirty="0">
                <a:effectLst/>
                <a:latin typeface="Söhne"/>
              </a:rPr>
              <a:t> Используйте логические операторы, такие как "AND", "OR", "NOT", для более сложных запросов. Например, "Python AND </a:t>
            </a:r>
            <a:r>
              <a:rPr lang="ru-RU" b="0" i="0" dirty="0" err="1">
                <a:effectLst/>
                <a:latin typeface="Söhne"/>
              </a:rPr>
              <a:t>web</a:t>
            </a:r>
            <a:r>
              <a:rPr lang="ru-RU" b="0" i="0" dirty="0">
                <a:effectLst/>
                <a:latin typeface="Söhne"/>
              </a:rPr>
              <a:t> </a:t>
            </a:r>
            <a:r>
              <a:rPr lang="ru-RU" b="0" i="0" dirty="0" err="1">
                <a:effectLst/>
                <a:latin typeface="Söhne"/>
              </a:rPr>
              <a:t>development</a:t>
            </a:r>
            <a:r>
              <a:rPr lang="ru-RU" b="0" i="0" dirty="0">
                <a:effectLst/>
                <a:latin typeface="Söhne"/>
              </a:rPr>
              <a:t>".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effectLst/>
                <a:latin typeface="Söhne"/>
              </a:rPr>
              <a:t>Уточнение дат:</a:t>
            </a:r>
            <a:r>
              <a:rPr lang="ru-RU" b="0" i="0" dirty="0">
                <a:effectLst/>
                <a:latin typeface="Söhne"/>
              </a:rPr>
              <a:t> Если информация зависит от времени, добавьте даты в запрос. Например, "технологические новости 2023".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EE59D-9CCC-4984-AD65-F13CBB6E7E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35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EE59D-9CCC-4984-AD65-F13CBB6E7E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439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EE59D-9CCC-4984-AD65-F13CBB6E7EA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282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EE59D-9CCC-4984-AD65-F13CBB6E7EA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0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EE59D-9CCC-4984-AD65-F13CBB6E7EA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0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E7E7-910A-4B6F-BE2D-D180E7D2CE43}" type="datetime1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8E7E-2B28-434B-8A29-87C758123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9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8D69-EC59-4E46-9D8E-DAD4CDCED6E8}" type="datetime1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8E7E-2B28-434B-8A29-87C758123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3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F046-2615-4B84-9C45-886D343F12FC}" type="datetime1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8E7E-2B28-434B-8A29-87C758123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69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4E39-B9B0-4705-813D-30F08D16695D}" type="datetime1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8E7E-2B28-434B-8A29-87C758123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2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A694-FDA3-4497-A792-44E8C6D04219}" type="datetime1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8E7E-2B28-434B-8A29-87C758123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2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57BD-859E-4BF8-BDA6-CE6426452D46}" type="datetime1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8E7E-2B28-434B-8A29-87C758123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18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AAE3-6B4E-4133-8FC6-D5C3B29A5841}" type="datetime1">
              <a:rPr lang="ru-RU" smtClean="0"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8E7E-2B28-434B-8A29-87C758123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66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4C46-4960-44BB-B0C0-0F76DDA18D66}" type="datetime1">
              <a:rPr lang="ru-RU" smtClean="0"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8E7E-2B28-434B-8A29-87C758123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92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B0BC-47E3-4A3E-8407-331895D702BB}" type="datetime1">
              <a:rPr lang="ru-RU" smtClean="0"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8E7E-2B28-434B-8A29-87C758123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8488E-8EFF-4709-8D78-27B52CE540DD}" type="datetime1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8E7E-2B28-434B-8A29-87C758123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6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1DBF-5030-44DE-A96F-6613D4D43418}" type="datetime1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8E7E-2B28-434B-8A29-87C758123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49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AE7C9-4662-4100-91F3-895AB2FA4787}" type="datetime1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68E7E-2B28-434B-8A29-87C758123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1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voxworker.com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eta.elevenlabs.io/" TargetMode="External"/><Relationship Id="rId5" Type="http://schemas.openxmlformats.org/officeDocument/2006/relationships/image" Target="../media/image20.png"/><Relationship Id="rId10" Type="http://schemas.openxmlformats.org/officeDocument/2006/relationships/hyperlink" Target="https://www.heygen.com/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ynthesia.io/post/ai-tools#152-best-artificial-intelligence-tools-of-2023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www.capterra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topai.tools/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ai.com/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rplexity.ai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.com/" TargetMode="External"/><Relationship Id="rId11" Type="http://schemas.openxmlformats.org/officeDocument/2006/relationships/hyperlink" Target="https://researchrabbitapp.com/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glasp.co/youtube-summary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uizalize.com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questionwell.org/" TargetMode="External"/><Relationship Id="rId5" Type="http://schemas.openxmlformats.org/officeDocument/2006/relationships/image" Target="../media/image10.gi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illuminarty.ai/en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pp.gptzero.me/login" TargetMode="External"/><Relationship Id="rId5" Type="http://schemas.openxmlformats.org/officeDocument/2006/relationships/image" Target="../media/image12.png"/><Relationship Id="rId10" Type="http://schemas.openxmlformats.org/officeDocument/2006/relationships/hyperlink" Target="https://copyleaks.com/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firefly.adobe.com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ablediffusionweb.com/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2" name="Rectangle 8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Rectangle 8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4" name="Rectangle 8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Rectangle 8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Freeform: Shape 9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92FB3A3-1B7A-4815-B33E-1D285222D84F}"/>
              </a:ext>
            </a:extLst>
          </p:cNvPr>
          <p:cNvSpPr/>
          <p:nvPr/>
        </p:nvSpPr>
        <p:spPr>
          <a:xfrm>
            <a:off x="4074562" y="18247"/>
            <a:ext cx="8153396" cy="6857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0" descr="Image result for ÐºÐ°Ð·Ð½Ñ png">
            <a:extLst>
              <a:ext uri="{FF2B5EF4-FFF2-40B4-BE49-F238E27FC236}">
                <a16:creationId xmlns:a16="http://schemas.microsoft.com/office/drawing/2014/main" id="{A4A97EA6-AFAA-41FE-B047-C8C5803C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</a:blip>
          <a:srcRect/>
          <a:stretch>
            <a:fillRect/>
          </a:stretch>
        </p:blipFill>
        <p:spPr bwMode="auto">
          <a:xfrm>
            <a:off x="848935" y="2258149"/>
            <a:ext cx="2340734" cy="235952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7" name="Google Shape;270;p14">
            <a:extLst>
              <a:ext uri="{FF2B5EF4-FFF2-40B4-BE49-F238E27FC236}">
                <a16:creationId xmlns:a16="http://schemas.microsoft.com/office/drawing/2014/main" id="{807F5D3E-C554-4877-A418-89760B1F1A73}"/>
              </a:ext>
            </a:extLst>
          </p:cNvPr>
          <p:cNvSpPr txBox="1">
            <a:spLocks/>
          </p:cNvSpPr>
          <p:nvPr/>
        </p:nvSpPr>
        <p:spPr>
          <a:xfrm>
            <a:off x="4290390" y="55886"/>
            <a:ext cx="7515543" cy="5956692"/>
          </a:xfrm>
          <a:prstGeom prst="rect">
            <a:avLst/>
          </a:prstGeom>
        </p:spPr>
        <p:txBody>
          <a:bodyPr spcFirstLastPara="1" vert="horz" lIns="91425" tIns="45700" rIns="91425" bIns="4570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br>
              <a:rPr lang="ru-RU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1D3C71"/>
                </a:solidFill>
                <a:effectLst/>
                <a:uLnTx/>
                <a:uFillTx/>
                <a:latin typeface="Arial Narrow"/>
                <a:ea typeface="Times New Roman" panose="02020603050405020304" pitchFamily="18" charset="0"/>
                <a:cs typeface="Arial"/>
              </a:rPr>
              <a:t>Н</a:t>
            </a:r>
            <a:r>
              <a:rPr lang="ru-RU" sz="2200" b="1" dirty="0">
                <a:solidFill>
                  <a:srgbClr val="1D3C71"/>
                </a:solidFill>
                <a:latin typeface="Arial Narrow"/>
                <a:ea typeface="Times New Roman" panose="02020603050405020304" pitchFamily="18" charset="0"/>
                <a:cs typeface="Arial"/>
              </a:rPr>
              <a:t>ЕКОММЕРЧЕСКОЕ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1D3C71"/>
                </a:solidFill>
                <a:effectLst/>
                <a:uLnTx/>
                <a:uFillTx/>
                <a:latin typeface="Arial Narrow"/>
                <a:ea typeface="Times New Roman" panose="02020603050405020304" pitchFamily="18" charset="0"/>
                <a:cs typeface="Arial"/>
              </a:rPr>
              <a:t>АКЦИОНЕРНОЕ ОБЩЕСТВО</a:t>
            </a:r>
            <a:r>
              <a:rPr lang="ru-RU" sz="2200" b="1" dirty="0">
                <a:solidFill>
                  <a:srgbClr val="1D3C71"/>
                </a:solidFill>
                <a:latin typeface="Arial Narrow"/>
                <a:ea typeface="Times New Roman" panose="02020603050405020304" pitchFamily="18" charset="0"/>
                <a:cs typeface="Arial"/>
              </a:rPr>
              <a:t> </a:t>
            </a:r>
            <a:endParaRPr lang="ru-RU" sz="2200" b="1" i="0" u="none" strike="noStrike" kern="1200" cap="none" spc="0" normalizeH="0" baseline="0" noProof="0" dirty="0">
              <a:ln>
                <a:noFill/>
              </a:ln>
              <a:solidFill>
                <a:srgbClr val="1D3C71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1D3C71"/>
                </a:solidFill>
                <a:effectLst/>
                <a:uLnTx/>
                <a:uFillTx/>
                <a:latin typeface="Arial Narrow"/>
                <a:ea typeface="Times New Roman" panose="02020603050405020304" pitchFamily="18" charset="0"/>
                <a:cs typeface="Arial"/>
              </a:rPr>
              <a:t>«КАЗАХСКИЙ НАЦИОНАЛЬНЫЙ УНИВЕРСИТЕТ</a:t>
            </a:r>
            <a:r>
              <a:rPr lang="ru-RU" sz="2200" b="1" dirty="0">
                <a:solidFill>
                  <a:srgbClr val="1D3C71"/>
                </a:solidFill>
                <a:latin typeface="Arial Narrow"/>
                <a:ea typeface="Times New Roman" panose="02020603050405020304" pitchFamily="18" charset="0"/>
                <a:cs typeface="Arial"/>
              </a:rPr>
              <a:t> </a:t>
            </a:r>
            <a:endParaRPr lang="ru-RU" sz="2200" b="1" dirty="0">
              <a:solidFill>
                <a:srgbClr val="1D3C7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1D3C71"/>
                </a:solidFill>
                <a:effectLst/>
                <a:uLnTx/>
                <a:uFillTx/>
                <a:latin typeface="Arial Narrow"/>
                <a:ea typeface="Times New Roman" panose="02020603050405020304" pitchFamily="18" charset="0"/>
                <a:cs typeface="Arial"/>
              </a:rPr>
              <a:t>ИМЕНИ АЛЬ-ФАРАБИ»</a:t>
            </a:r>
            <a:r>
              <a:rPr lang="ru-RU" sz="2200" b="1" dirty="0">
                <a:solidFill>
                  <a:srgbClr val="1D3C71"/>
                </a:solidFill>
                <a:latin typeface="Arial Narrow"/>
                <a:ea typeface="Times New Roman" panose="02020603050405020304" pitchFamily="18" charset="0"/>
                <a:cs typeface="Arial"/>
              </a:rPr>
              <a:t> </a:t>
            </a:r>
            <a:endParaRPr lang="ru-RU" sz="2200" b="1" i="0" u="none" strike="noStrike" kern="1200" cap="none" spc="0" normalizeH="0" baseline="0" noProof="0" dirty="0">
              <a:ln>
                <a:noFill/>
              </a:ln>
              <a:solidFill>
                <a:srgbClr val="1D3C71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ru-RU" sz="3200" b="1" dirty="0">
              <a:solidFill>
                <a:srgbClr val="1D3C7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spcAft>
                <a:spcPts val="800"/>
              </a:spcAft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D3C71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7CE917E-FE68-E222-615E-4AA9C812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8E7E-2B28-434B-8A29-87C758123ED7}" type="slidenum">
              <a:rPr lang="ru-RU" smtClean="0"/>
              <a:t>1</a:t>
            </a:fld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685D38F-125A-AC2E-7724-02EBC61C6F39}"/>
              </a:ext>
            </a:extLst>
          </p:cNvPr>
          <p:cNvSpPr txBox="1">
            <a:spLocks/>
          </p:cNvSpPr>
          <p:nvPr/>
        </p:nvSpPr>
        <p:spPr>
          <a:xfrm>
            <a:off x="4387529" y="2501977"/>
            <a:ext cx="7663879" cy="1852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ru-RU" sz="2700" b="1" kern="0" dirty="0">
                <a:solidFill>
                  <a:schemeClr val="accent1">
                    <a:lumMod val="50000"/>
                  </a:schemeClr>
                </a:solidFill>
                <a:latin typeface="Arial Narrow"/>
                <a:ea typeface="+mn-ea"/>
                <a:cs typeface="Arial"/>
              </a:rPr>
              <a:t>Цифровые инструменты с использованием</a:t>
            </a:r>
          </a:p>
          <a:p>
            <a:pPr algn="ctr">
              <a:lnSpc>
                <a:spcPct val="100000"/>
              </a:lnSpc>
              <a:defRPr/>
            </a:pPr>
            <a:r>
              <a:rPr lang="ru-RU" sz="2700" b="1" kern="0" dirty="0">
                <a:solidFill>
                  <a:schemeClr val="accent1">
                    <a:lumMod val="50000"/>
                  </a:schemeClr>
                </a:solidFill>
                <a:latin typeface="Arial Narrow"/>
                <a:ea typeface="+mn-ea"/>
                <a:cs typeface="Arial"/>
              </a:rPr>
              <a:t> систем искусственного интеллекта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A78924-85D6-F6DF-F3C4-909CEBF010C0}"/>
              </a:ext>
            </a:extLst>
          </p:cNvPr>
          <p:cNvSpPr/>
          <p:nvPr/>
        </p:nvSpPr>
        <p:spPr>
          <a:xfrm>
            <a:off x="7664732" y="5372557"/>
            <a:ext cx="452726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Руководитель Офиса академических и цифровых инноваций</a:t>
            </a:r>
          </a:p>
          <a:p>
            <a:pPr algn="ctr">
              <a:defRPr/>
            </a:pPr>
            <a:r>
              <a:rPr lang="kk-KZ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Нестеренков Пётр Александрович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8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уман, небо, снимок экрана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BE2B9DAD-5BFA-9C8D-5497-94E9492EBB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7" b="366"/>
          <a:stretch/>
        </p:blipFill>
        <p:spPr>
          <a:xfrm>
            <a:off x="0" y="0"/>
            <a:ext cx="12192000" cy="6884325"/>
          </a:xfrm>
          <a:prstGeom prst="rect">
            <a:avLst/>
          </a:prstGeom>
        </p:spPr>
      </p:pic>
      <p:pic>
        <p:nvPicPr>
          <p:cNvPr id="6" name="Picture 40" descr="Image result for ÐºÐ°Ð·Ð½Ñ png">
            <a:extLst>
              <a:ext uri="{FF2B5EF4-FFF2-40B4-BE49-F238E27FC236}">
                <a16:creationId xmlns:a16="http://schemas.microsoft.com/office/drawing/2014/main" id="{22D3C986-499E-13D0-6F4B-DF6683B6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</a:blip>
          <a:srcRect/>
          <a:stretch>
            <a:fillRect/>
          </a:stretch>
        </p:blipFill>
        <p:spPr bwMode="auto">
          <a:xfrm>
            <a:off x="11301801" y="58768"/>
            <a:ext cx="710769" cy="70976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27237D-D003-3509-5B7C-35859833A3A3}"/>
              </a:ext>
            </a:extLst>
          </p:cNvPr>
          <p:cNvSpPr txBox="1"/>
          <p:nvPr/>
        </p:nvSpPr>
        <p:spPr>
          <a:xfrm>
            <a:off x="0" y="2237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AI системы генерации мультимедиа: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повышение привлекательности образовательного контента</a:t>
            </a:r>
            <a:endParaRPr lang="ru-RU" sz="2000" b="1" dirty="0"/>
          </a:p>
        </p:txBody>
      </p:sp>
      <p:sp>
        <p:nvSpPr>
          <p:cNvPr id="4" name="AutoShape 4" descr="Alan Turing Biography">
            <a:extLst>
              <a:ext uri="{FF2B5EF4-FFF2-40B4-BE49-F238E27FC236}">
                <a16:creationId xmlns:a16="http://schemas.microsoft.com/office/drawing/2014/main" id="{C7F882F0-5613-59E9-08A3-A80E2D012A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E5966A-C368-496F-CE2E-D281324F9723}"/>
              </a:ext>
            </a:extLst>
          </p:cNvPr>
          <p:cNvSpPr txBox="1"/>
          <p:nvPr/>
        </p:nvSpPr>
        <p:spPr>
          <a:xfrm>
            <a:off x="543995" y="1201142"/>
            <a:ext cx="55520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ru-RU" dirty="0">
                <a:latin typeface="Arial Narrow" panose="020B0606020202030204" pitchFamily="34" charset="0"/>
              </a:rPr>
              <a:t>Генерация мультимедийного контента с использованием искусственного интеллекта позволяет создавать аудио и видео материалы. Подобные AI системы открыли новые возможности в творческих областях, таких как композиция музыки, звуковое оформление, видеомонтаж и визуальные эффекты. Созданные с их использованием мультимедиа позволяет оживить интерес слушателей как на традиционных лекциях, так и на онлайн-курсах.</a:t>
            </a:r>
            <a:endParaRPr kumimoji="0" lang="ru-RU" altLang="ru-K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7EA64EA-4A96-E399-6CAE-7BBEF478EFB3}"/>
              </a:ext>
            </a:extLst>
          </p:cNvPr>
          <p:cNvGrpSpPr/>
          <p:nvPr/>
        </p:nvGrpSpPr>
        <p:grpSpPr>
          <a:xfrm>
            <a:off x="6532880" y="1201142"/>
            <a:ext cx="4876800" cy="2479124"/>
            <a:chOff x="6705600" y="1201142"/>
            <a:chExt cx="4876800" cy="2479124"/>
          </a:xfrm>
        </p:grpSpPr>
        <p:pic>
          <p:nvPicPr>
            <p:cNvPr id="5" name="Рисунок 4" descr="Изображение выглядит как Шрифт, снимок экрана, Графика, ли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1103C7F4-FBF9-1B00-AD4F-FEAC78024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93" b="15963"/>
            <a:stretch/>
          </p:blipFill>
          <p:spPr>
            <a:xfrm>
              <a:off x="6782105" y="1201142"/>
              <a:ext cx="4723790" cy="20066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F717E1-8A78-007D-4B73-9F6BF6035090}"/>
                </a:ext>
              </a:extLst>
            </p:cNvPr>
            <p:cNvSpPr txBox="1"/>
            <p:nvPr/>
          </p:nvSpPr>
          <p:spPr>
            <a:xfrm>
              <a:off x="6705600" y="3224820"/>
              <a:ext cx="4876800" cy="455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dirty="0">
                  <a:latin typeface="Arial Narrow" panose="020B0606020202030204" pitchFamily="34" charset="0"/>
                </a:rPr>
                <a:t>Официальный сайт: </a:t>
              </a:r>
              <a:r>
                <a:rPr lang="en-US" dirty="0">
                  <a:latin typeface="Arial Narrow" panose="020B0606020202030204" pitchFamily="34" charset="0"/>
                  <a:hlinkClick r:id="rId6"/>
                </a:rPr>
                <a:t>https://beta.elevenlabs.io/</a:t>
              </a:r>
              <a:endPara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67FEFFD-9749-01A4-DCEB-0C1B8968198B}"/>
              </a:ext>
            </a:extLst>
          </p:cNvPr>
          <p:cNvGrpSpPr/>
          <p:nvPr/>
        </p:nvGrpSpPr>
        <p:grpSpPr>
          <a:xfrm>
            <a:off x="786673" y="3769256"/>
            <a:ext cx="4891605" cy="2855278"/>
            <a:chOff x="837473" y="3778954"/>
            <a:chExt cx="4891605" cy="2855278"/>
          </a:xfrm>
        </p:grpSpPr>
        <p:pic>
          <p:nvPicPr>
            <p:cNvPr id="18" name="Рисунок 17" descr="Изображение выглядит как текст, снимок экрана, программное обеспечение, число&#10;&#10;Автоматически созданное описание">
              <a:extLst>
                <a:ext uri="{FF2B5EF4-FFF2-40B4-BE49-F238E27FC236}">
                  <a16:creationId xmlns:a16="http://schemas.microsoft.com/office/drawing/2014/main" id="{269F67AE-66CE-E13A-6AEB-C852202DE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880"/>
            <a:stretch/>
          </p:blipFill>
          <p:spPr>
            <a:xfrm>
              <a:off x="837473" y="3778954"/>
              <a:ext cx="4891605" cy="240842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D0BFD7-BEB4-FDC5-6BEA-533DE7B191CC}"/>
                </a:ext>
              </a:extLst>
            </p:cNvPr>
            <p:cNvSpPr txBox="1"/>
            <p:nvPr/>
          </p:nvSpPr>
          <p:spPr>
            <a:xfrm>
              <a:off x="844875" y="6178786"/>
              <a:ext cx="4876800" cy="455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dirty="0">
                  <a:latin typeface="Arial Narrow" panose="020B0606020202030204" pitchFamily="34" charset="0"/>
                </a:rPr>
                <a:t>Официальный сайт: </a:t>
              </a:r>
              <a:r>
                <a:rPr lang="en-US" dirty="0">
                  <a:latin typeface="Arial Narrow" panose="020B0606020202030204" pitchFamily="34" charset="0"/>
                  <a:hlinkClick r:id="rId8"/>
                </a:rPr>
                <a:t>https://voxworker.com/</a:t>
              </a:r>
              <a:r>
                <a:rPr lang="ru-RU" dirty="0">
                  <a:latin typeface="Arial Narrow" panose="020B0606020202030204" pitchFamily="34" charset="0"/>
                </a:rPr>
                <a:t> </a:t>
              </a:r>
              <a:endPara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D759BF8-5938-80A5-A3C9-2A2FA87AB8CB}"/>
              </a:ext>
            </a:extLst>
          </p:cNvPr>
          <p:cNvGrpSpPr/>
          <p:nvPr/>
        </p:nvGrpSpPr>
        <p:grpSpPr>
          <a:xfrm>
            <a:off x="6660612" y="3769256"/>
            <a:ext cx="4876800" cy="2855278"/>
            <a:chOff x="6660612" y="3769256"/>
            <a:chExt cx="4876800" cy="2855278"/>
          </a:xfrm>
        </p:grpSpPr>
        <p:pic>
          <p:nvPicPr>
            <p:cNvPr id="22" name="Рисунок 21" descr="Изображение выглядит как одежда, Человеческое лицо, снимок экрана,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0AEF722D-BD58-EAA7-B4E1-0F0229F67D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204"/>
            <a:stretch/>
          </p:blipFill>
          <p:spPr>
            <a:xfrm>
              <a:off x="6660612" y="3769256"/>
              <a:ext cx="4876800" cy="240842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0A7C95-2E21-FB07-C557-ADA09BFCB49F}"/>
                </a:ext>
              </a:extLst>
            </p:cNvPr>
            <p:cNvSpPr txBox="1"/>
            <p:nvPr/>
          </p:nvSpPr>
          <p:spPr>
            <a:xfrm>
              <a:off x="7038706" y="6169088"/>
              <a:ext cx="4120612" cy="455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dirty="0">
                  <a:latin typeface="Arial Narrow" panose="020B0606020202030204" pitchFamily="34" charset="0"/>
                </a:rPr>
                <a:t>Официальный сайт:</a:t>
              </a:r>
              <a:r>
                <a:rPr lang="en-US" dirty="0">
                  <a:latin typeface="Arial Narrow" panose="020B0606020202030204" pitchFamily="34" charset="0"/>
                </a:rPr>
                <a:t> </a:t>
              </a:r>
              <a:r>
                <a:rPr lang="en-US" dirty="0">
                  <a:latin typeface="Arial Narrow" panose="020B0606020202030204" pitchFamily="34" charset="0"/>
                  <a:hlinkClick r:id="rId10"/>
                </a:rPr>
                <a:t>https://www.heygen.com/</a:t>
              </a:r>
              <a:r>
                <a:rPr lang="en-US" dirty="0">
                  <a:latin typeface="Arial Narrow" panose="020B0606020202030204" pitchFamily="34" charset="0"/>
                </a:rPr>
                <a:t> </a:t>
              </a:r>
              <a:endPara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58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26C5AE9-8D28-5745-2D75-6452329776F6}"/>
              </a:ext>
            </a:extLst>
          </p:cNvPr>
          <p:cNvSpPr txBox="1">
            <a:spLocks/>
          </p:cNvSpPr>
          <p:nvPr/>
        </p:nvSpPr>
        <p:spPr>
          <a:xfrm>
            <a:off x="1099127" y="6032"/>
            <a:ext cx="9485746" cy="5547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Новости и рекомендации по работе с цифровыми системами:</a:t>
            </a:r>
          </a:p>
        </p:txBody>
      </p:sp>
      <p:pic>
        <p:nvPicPr>
          <p:cNvPr id="28" name="Рисунок 27" descr="Изображение выглядит как текст, снимок экрана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id="{4F0B9CE4-4835-2D20-E512-787940218D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4" y="702268"/>
            <a:ext cx="2465764" cy="28330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екст, снимок экрана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id="{521935F7-EDD7-9373-A66D-4E9C50044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4" y="3813368"/>
            <a:ext cx="2465764" cy="2833005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2F91156-E99C-FF1F-3F66-24D1CF18C375}"/>
              </a:ext>
            </a:extLst>
          </p:cNvPr>
          <p:cNvGrpSpPr/>
          <p:nvPr/>
        </p:nvGrpSpPr>
        <p:grpSpPr>
          <a:xfrm>
            <a:off x="5209983" y="702268"/>
            <a:ext cx="2595182" cy="3307011"/>
            <a:chOff x="10026084" y="1884769"/>
            <a:chExt cx="1842280" cy="2347596"/>
          </a:xfrm>
        </p:grpSpPr>
        <p:pic>
          <p:nvPicPr>
            <p:cNvPr id="2" name="Рисунок 1" descr="Изображение выглядит как Графика, дизайн, Шрифт, Цвет электрик&#10;&#10;Автоматически созданное описание">
              <a:extLst>
                <a:ext uri="{FF2B5EF4-FFF2-40B4-BE49-F238E27FC236}">
                  <a16:creationId xmlns:a16="http://schemas.microsoft.com/office/drawing/2014/main" id="{24E46010-9E12-CA10-EA6C-D3AED1A4A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66961" y="1884769"/>
              <a:ext cx="1801403" cy="1752822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E7AD6418-825A-11B3-E29D-2A33032109A5}"/>
                </a:ext>
              </a:extLst>
            </p:cNvPr>
            <p:cNvCxnSpPr>
              <a:cxnSpLocks/>
            </p:cNvCxnSpPr>
            <p:nvPr/>
          </p:nvCxnSpPr>
          <p:spPr>
            <a:xfrm>
              <a:off x="10090763" y="4232365"/>
              <a:ext cx="167204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DB3721-7592-2685-7940-742F3C308DE4}"/>
                </a:ext>
              </a:extLst>
            </p:cNvPr>
            <p:cNvSpPr txBox="1"/>
            <p:nvPr/>
          </p:nvSpPr>
          <p:spPr>
            <a:xfrm>
              <a:off x="10026084" y="3620100"/>
              <a:ext cx="1801402" cy="3921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ru-RU" sz="1200" b="1" dirty="0">
                  <a:solidFill>
                    <a:srgbClr val="4472C4"/>
                  </a:solidFill>
                  <a:cs typeface="Calibri"/>
                </a:rPr>
                <a:t>OPEN.KAZNU.KZ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F32F4F6-447D-CC68-FF5A-D1666A4762C0}"/>
              </a:ext>
            </a:extLst>
          </p:cNvPr>
          <p:cNvGrpSpPr/>
          <p:nvPr/>
        </p:nvGrpSpPr>
        <p:grpSpPr>
          <a:xfrm>
            <a:off x="4549097" y="3813369"/>
            <a:ext cx="3256063" cy="3038599"/>
            <a:chOff x="9585257" y="4914887"/>
            <a:chExt cx="2183061" cy="2037261"/>
          </a:xfrm>
        </p:grpSpPr>
        <p:pic>
          <p:nvPicPr>
            <p:cNvPr id="3" name="Рисунок 2" descr="Изображение выглядит как Графика, снимок экрана, Цвет электрик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BE78279-FD47-48AB-0697-1F8A36F00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66958" y="4914887"/>
              <a:ext cx="1701360" cy="17016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4080FE-8C77-7E42-79DF-9EF2C6D3D4B4}"/>
                </a:ext>
              </a:extLst>
            </p:cNvPr>
            <p:cNvSpPr txBox="1"/>
            <p:nvPr/>
          </p:nvSpPr>
          <p:spPr>
            <a:xfrm>
              <a:off x="9585257" y="6581829"/>
              <a:ext cx="1518863" cy="37031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5"/>
                  </a:solidFill>
                  <a:latin typeface="Calibri"/>
                  <a:cs typeface="Calibri"/>
                </a:rPr>
                <a:t>OACI.KAZNU</a:t>
              </a:r>
              <a:endParaRPr lang="ru-RU" sz="1100" b="1" dirty="0">
                <a:solidFill>
                  <a:schemeClr val="accent5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11C7CEA-979F-D32D-2E1C-B150BBD8920D}"/>
              </a:ext>
            </a:extLst>
          </p:cNvPr>
          <p:cNvGrpSpPr/>
          <p:nvPr/>
        </p:nvGrpSpPr>
        <p:grpSpPr>
          <a:xfrm>
            <a:off x="8899753" y="2279891"/>
            <a:ext cx="2395265" cy="2838497"/>
            <a:chOff x="9065215" y="702268"/>
            <a:chExt cx="2395265" cy="28384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DCE668-BCE2-FCA3-2FAE-FBAAFE3DAB1D}"/>
                </a:ext>
              </a:extLst>
            </p:cNvPr>
            <p:cNvSpPr txBox="1"/>
            <p:nvPr/>
          </p:nvSpPr>
          <p:spPr>
            <a:xfrm>
              <a:off x="9274424" y="3171433"/>
              <a:ext cx="19768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/>
                <a:t>https://t.me/oaici</a:t>
              </a:r>
            </a:p>
          </p:txBody>
        </p:sp>
        <p:pic>
          <p:nvPicPr>
            <p:cNvPr id="1026" name="Picture 2" descr="Telegram — Википедия">
              <a:extLst>
                <a:ext uri="{FF2B5EF4-FFF2-40B4-BE49-F238E27FC236}">
                  <a16:creationId xmlns:a16="http://schemas.microsoft.com/office/drawing/2014/main" id="{0AEA9680-CF86-D1B0-F3DD-BC8A5D2D5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5215" y="702268"/>
              <a:ext cx="2395265" cy="239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791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0" descr="Image result for ÐºÐ°Ð·Ð½Ñ png">
            <a:extLst>
              <a:ext uri="{FF2B5EF4-FFF2-40B4-BE49-F238E27FC236}">
                <a16:creationId xmlns:a16="http://schemas.microsoft.com/office/drawing/2014/main" id="{22D3C986-499E-13D0-6F4B-DF6683B6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</a:blip>
          <a:srcRect/>
          <a:stretch>
            <a:fillRect/>
          </a:stretch>
        </p:blipFill>
        <p:spPr bwMode="auto">
          <a:xfrm>
            <a:off x="11301801" y="58768"/>
            <a:ext cx="710769" cy="70976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27237D-D003-3509-5B7C-35859833A3A3}"/>
              </a:ext>
            </a:extLst>
          </p:cNvPr>
          <p:cNvSpPr txBox="1"/>
          <p:nvPr/>
        </p:nvSpPr>
        <p:spPr>
          <a:xfrm>
            <a:off x="0" y="2521059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БЛАГОДАРЮ ЗА ВНИМАНИЕ!</a:t>
            </a: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607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Изображение выглядит как туман, небо, снимок экрана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01DBE0F6-4924-D691-7776-DD1EADBF7E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4"/>
          <a:stretch/>
        </p:blipFill>
        <p:spPr>
          <a:xfrm>
            <a:off x="0" y="-1"/>
            <a:ext cx="12192000" cy="6934453"/>
          </a:xfrm>
          <a:prstGeom prst="rect">
            <a:avLst/>
          </a:prstGeom>
        </p:spPr>
      </p:pic>
      <p:pic>
        <p:nvPicPr>
          <p:cNvPr id="6" name="Picture 40" descr="Image result for ÐºÐ°Ð·Ð½Ñ png">
            <a:extLst>
              <a:ext uri="{FF2B5EF4-FFF2-40B4-BE49-F238E27FC236}">
                <a16:creationId xmlns:a16="http://schemas.microsoft.com/office/drawing/2014/main" id="{22D3C986-499E-13D0-6F4B-DF6683B6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</a:blip>
          <a:srcRect/>
          <a:stretch>
            <a:fillRect/>
          </a:stretch>
        </p:blipFill>
        <p:spPr bwMode="auto">
          <a:xfrm>
            <a:off x="11301801" y="58768"/>
            <a:ext cx="710769" cy="70976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27237D-D003-3509-5B7C-35859833A3A3}"/>
              </a:ext>
            </a:extLst>
          </p:cNvPr>
          <p:cNvSpPr txBox="1"/>
          <p:nvPr/>
        </p:nvSpPr>
        <p:spPr>
          <a:xfrm>
            <a:off x="0" y="2237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Сервис поиска цифровых инструментов</a:t>
            </a:r>
            <a:endParaRPr lang="ru-RU" sz="2000" b="1" dirty="0"/>
          </a:p>
        </p:txBody>
      </p:sp>
      <p:sp>
        <p:nvSpPr>
          <p:cNvPr id="4" name="AutoShape 4" descr="Alan Turing Biography">
            <a:extLst>
              <a:ext uri="{FF2B5EF4-FFF2-40B4-BE49-F238E27FC236}">
                <a16:creationId xmlns:a16="http://schemas.microsoft.com/office/drawing/2014/main" id="{C7F882F0-5613-59E9-08A3-A80E2D012A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07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E5966A-C368-496F-CE2E-D281324F9723}"/>
              </a:ext>
            </a:extLst>
          </p:cNvPr>
          <p:cNvSpPr txBox="1"/>
          <p:nvPr/>
        </p:nvSpPr>
        <p:spPr>
          <a:xfrm>
            <a:off x="323371" y="1078933"/>
            <a:ext cx="6680082" cy="2117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</a:rPr>
              <a:t>Сервис </a:t>
            </a:r>
            <a:r>
              <a:rPr lang="ru-RU" dirty="0">
                <a:latin typeface="Arial Narrow" panose="020B0606020202030204" pitchFamily="34" charset="0"/>
                <a:hlinkClick r:id="rId5"/>
              </a:rPr>
              <a:t>https://topai.tools/</a:t>
            </a:r>
            <a:r>
              <a:rPr lang="ru-RU" dirty="0">
                <a:latin typeface="Arial Narrow" panose="020B0606020202030204" pitchFamily="34" charset="0"/>
              </a:rPr>
              <a:t> предоставляет разнообразные инструменты и ресурсы, связанные с искусственным интеллектом (AI) и машинным обучением (ML). Он предназначен для разработчиков, преподавателей, обучающихся исследователей и всех интересующихся использованием </a:t>
            </a:r>
            <a:r>
              <a:rPr lang="en-US" dirty="0">
                <a:latin typeface="Arial Narrow" panose="020B0606020202030204" pitchFamily="34" charset="0"/>
              </a:rPr>
              <a:t>AI </a:t>
            </a:r>
            <a:r>
              <a:rPr lang="ru-RU" dirty="0">
                <a:latin typeface="Arial Narrow" panose="020B0606020202030204" pitchFamily="34" charset="0"/>
              </a:rPr>
              <a:t>в профессиональной деятельности.</a:t>
            </a:r>
            <a:endParaRPr lang="ru-RU" b="0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3" name="Рисунок 2" descr="Изображение выглядит как текст, снимок экрана, Шриф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4710CE27-F629-46C7-62AC-E5C49772E8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7135769" y="847647"/>
            <a:ext cx="4876799" cy="2413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95CD14-3AC1-BEE2-87BF-6B86DA772994}"/>
              </a:ext>
            </a:extLst>
          </p:cNvPr>
          <p:cNvSpPr txBox="1"/>
          <p:nvPr/>
        </p:nvSpPr>
        <p:spPr>
          <a:xfrm>
            <a:off x="7135768" y="4932291"/>
            <a:ext cx="4876800" cy="1701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</a:rPr>
              <a:t>Официальный сайт: </a:t>
            </a:r>
            <a:r>
              <a:rPr lang="ru-RU" dirty="0">
                <a:latin typeface="Arial Narrow" panose="020B0606020202030204" pitchFamily="34" charset="0"/>
                <a:hlinkClick r:id="rId5"/>
              </a:rPr>
              <a:t>https://topai.tools/</a:t>
            </a:r>
            <a:endParaRPr lang="en-US" dirty="0">
              <a:latin typeface="Arial Narrow" panose="020B0606020202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latin typeface="Arial Narrow" panose="020B0606020202030204" pitchFamily="34" charset="0"/>
                <a:hlinkClick r:id="rId7"/>
              </a:rPr>
              <a:t>https://www.capterra.com/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endParaRPr lang="en-US" b="0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hlinkClick r:id="rId8"/>
              </a:rPr>
              <a:t>https://www.synthesia.io/post/ai-tools#152-best-artificial-intelligence-tools-of-2023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CFDE98-1E53-A00B-D7A9-46FC3B2B396A}"/>
              </a:ext>
            </a:extLst>
          </p:cNvPr>
          <p:cNvSpPr txBox="1"/>
          <p:nvPr/>
        </p:nvSpPr>
        <p:spPr>
          <a:xfrm>
            <a:off x="323370" y="3347720"/>
            <a:ext cx="6422869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Преимущества 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Topai.tools</a:t>
            </a:r>
            <a:r>
              <a:rPr kumimoji="0" lang="en-US" altLang="ru-KZ" sz="1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ru-RU" altLang="ru-KZ" sz="1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и </a:t>
            </a:r>
            <a:r>
              <a:rPr kumimoji="0" lang="en-US" altLang="ru-KZ" sz="18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Capterra</a:t>
            </a:r>
            <a:r>
              <a:rPr kumimoji="0" lang="ru-RU" altLang="ru-KZ" sz="18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для преподавателей вузов</a:t>
            </a:r>
            <a:r>
              <a:rPr kumimoji="0" lang="ru-RU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ru-KZ" altLang="ru-K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расширение образовательного опыта: сайт предоставляет дополнительные ресурсы и инструменты, которые помогут преподавателям расширить свои знания и поддержать обучение студентов в области искусственного интеллекта и машинного обучения.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практическое применение: С использованием инструментов машинного обучения и наборов данных на сайте, преподаватели смогут создавать практические задания и проекты, помогающие студентам применить свои знания на практике.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интеграция в учебные программы: Материалы и инструменты на сайте могут быть интегрированы в учебные программы, обогащая курс и обеспечивая студентам доступ к актуальным ресурсам.</a:t>
            </a:r>
          </a:p>
          <a:p>
            <a:endParaRPr lang="ru-KZ" dirty="0">
              <a:latin typeface="Arial Narrow" panose="020B060602020203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B8FBD855-AA9D-A9E2-C60A-F061F306B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Capterra: Find Business Software with reviews &amp; price comparison">
            <a:extLst>
              <a:ext uri="{FF2B5EF4-FFF2-40B4-BE49-F238E27FC236}">
                <a16:creationId xmlns:a16="http://schemas.microsoft.com/office/drawing/2014/main" id="{D8DDDE23-FB52-D26B-8E78-BED6397B6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07" y="3612896"/>
            <a:ext cx="44672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3407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Изображение выглядит как туман, небо, снимок экрана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01DBE0F6-4924-D691-7776-DD1EADBF7E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4"/>
          <a:stretch/>
        </p:blipFill>
        <p:spPr>
          <a:xfrm>
            <a:off x="0" y="-1"/>
            <a:ext cx="12192000" cy="6934453"/>
          </a:xfrm>
          <a:prstGeom prst="rect">
            <a:avLst/>
          </a:prstGeom>
        </p:spPr>
      </p:pic>
      <p:pic>
        <p:nvPicPr>
          <p:cNvPr id="6" name="Picture 40" descr="Image result for ÐºÐ°Ð·Ð½Ñ png">
            <a:extLst>
              <a:ext uri="{FF2B5EF4-FFF2-40B4-BE49-F238E27FC236}">
                <a16:creationId xmlns:a16="http://schemas.microsoft.com/office/drawing/2014/main" id="{22D3C986-499E-13D0-6F4B-DF6683B6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</a:blip>
          <a:srcRect/>
          <a:stretch>
            <a:fillRect/>
          </a:stretch>
        </p:blipFill>
        <p:spPr bwMode="auto">
          <a:xfrm>
            <a:off x="11301801" y="58768"/>
            <a:ext cx="710769" cy="70976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27237D-D003-3509-5B7C-35859833A3A3}"/>
              </a:ext>
            </a:extLst>
          </p:cNvPr>
          <p:cNvSpPr txBox="1"/>
          <p:nvPr/>
        </p:nvSpPr>
        <p:spPr>
          <a:xfrm>
            <a:off x="0" y="2237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Чат – боты и генераторы/обработчики текста</a:t>
            </a:r>
            <a:endParaRPr lang="ru-RU" sz="2000" b="1" dirty="0"/>
          </a:p>
        </p:txBody>
      </p:sp>
      <p:sp>
        <p:nvSpPr>
          <p:cNvPr id="4" name="AutoShape 4" descr="Alan Turing Biography">
            <a:extLst>
              <a:ext uri="{FF2B5EF4-FFF2-40B4-BE49-F238E27FC236}">
                <a16:creationId xmlns:a16="http://schemas.microsoft.com/office/drawing/2014/main" id="{C7F882F0-5613-59E9-08A3-A80E2D012A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86886B-6821-C8A7-45AB-2FE5F19C1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34" y="1042243"/>
            <a:ext cx="6315826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ru-KZ" b="1">
                <a:solidFill>
                  <a:srgbClr val="0070C0"/>
                </a:solidFill>
                <a:latin typeface="Arial Narrow" panose="020B0606020202030204" pitchFamily="34" charset="0"/>
              </a:rPr>
              <a:t>Chat</a:t>
            </a:r>
            <a:r>
              <a:rPr kumimoji="0" lang="ru-KZ" altLang="ru-KZ" sz="18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-GPT </a:t>
            </a:r>
            <a:r>
              <a:rPr kumimoji="0" lang="ru-KZ" altLang="ru-K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представляет собой модель генерации естественного языка, разработанную OpenAI. Это инструмент искусственного интеллекта, который может быть использован преподавателями и обучающимися для поддержки учебного процесса и обмена знаниями.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ru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KZ" altLang="ru-KZ" sz="18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Преимущества для преподавателей: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KZ" altLang="ru-K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Помощь в подготовке курсов и учебных материалов.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KZ" altLang="ru-K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Ответы на </a:t>
            </a:r>
            <a:r>
              <a:rPr lang="ru-RU" altLang="ru-KZ">
                <a:latin typeface="Arial Narrow" panose="020B0606020202030204" pitchFamily="34" charset="0"/>
              </a:rPr>
              <a:t>вопросы</a:t>
            </a:r>
            <a:r>
              <a:rPr kumimoji="0" lang="ru-KZ" altLang="ru-K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студентов и объяснение сложных концепций.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KZ" altLang="ru-K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Поддержка исследований и доступ к актуальной информации.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ru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KZ" altLang="ru-KZ" sz="18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Преимущества для обучающихся: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KZ" altLang="ru-K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Поддержка в обучении новым темам и объяснение сложных понятий.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KZ" altLang="ru-K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Помощь в выполнении проектов и заданий.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KZ" altLang="ru-K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Проверка работ и предоставление рекомендаций по улучшению качества и структуры.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8" name="Рисунок 7" descr="Изображение выглядит как Графика, снимок экрана, текс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1F8CCB-8183-F7DF-6EF3-2865B45369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55" y="1582168"/>
            <a:ext cx="4949049" cy="2783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ABB3E6-B496-BF59-5B77-ED3193237404}"/>
              </a:ext>
            </a:extLst>
          </p:cNvPr>
          <p:cNvSpPr txBox="1"/>
          <p:nvPr/>
        </p:nvSpPr>
        <p:spPr>
          <a:xfrm>
            <a:off x="7135770" y="4577435"/>
            <a:ext cx="4876800" cy="455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</a:rPr>
              <a:t>Официальный сайт: </a:t>
            </a:r>
            <a:r>
              <a:rPr lang="en-US" dirty="0">
                <a:latin typeface="Arial Narrow" panose="020B0606020202030204" pitchFamily="34" charset="0"/>
                <a:hlinkClick r:id="rId6"/>
              </a:rPr>
              <a:t>https://openai.com/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3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Изображение выглядит как туман, небо, снимок экрана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01DBE0F6-4924-D691-7776-DD1EADBF7E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4"/>
          <a:stretch/>
        </p:blipFill>
        <p:spPr>
          <a:xfrm>
            <a:off x="0" y="45989"/>
            <a:ext cx="12192000" cy="6934453"/>
          </a:xfrm>
          <a:prstGeom prst="rect">
            <a:avLst/>
          </a:prstGeom>
        </p:spPr>
      </p:pic>
      <p:pic>
        <p:nvPicPr>
          <p:cNvPr id="6" name="Picture 40" descr="Image result for ÐºÐ°Ð·Ð½Ñ png">
            <a:extLst>
              <a:ext uri="{FF2B5EF4-FFF2-40B4-BE49-F238E27FC236}">
                <a16:creationId xmlns:a16="http://schemas.microsoft.com/office/drawing/2014/main" id="{22D3C986-499E-13D0-6F4B-DF6683B6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</a:blip>
          <a:srcRect/>
          <a:stretch>
            <a:fillRect/>
          </a:stretch>
        </p:blipFill>
        <p:spPr bwMode="auto">
          <a:xfrm>
            <a:off x="11301801" y="58768"/>
            <a:ext cx="710769" cy="70976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27237D-D003-3509-5B7C-35859833A3A3}"/>
              </a:ext>
            </a:extLst>
          </p:cNvPr>
          <p:cNvSpPr txBox="1"/>
          <p:nvPr/>
        </p:nvSpPr>
        <p:spPr>
          <a:xfrm>
            <a:off x="0" y="2237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Чат – боты и поисковые системы </a:t>
            </a:r>
            <a:endParaRPr lang="ru-RU" sz="2000" b="1" dirty="0"/>
          </a:p>
        </p:txBody>
      </p:sp>
      <p:sp>
        <p:nvSpPr>
          <p:cNvPr id="4" name="AutoShape 4" descr="Alan Turing Biography">
            <a:extLst>
              <a:ext uri="{FF2B5EF4-FFF2-40B4-BE49-F238E27FC236}">
                <a16:creationId xmlns:a16="http://schemas.microsoft.com/office/drawing/2014/main" id="{C7F882F0-5613-59E9-08A3-A80E2D012A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7A23AE-E4D2-2CF6-F19F-2545EE388A87}"/>
              </a:ext>
            </a:extLst>
          </p:cNvPr>
          <p:cNvSpPr txBox="1"/>
          <p:nvPr/>
        </p:nvSpPr>
        <p:spPr>
          <a:xfrm>
            <a:off x="985520" y="3925669"/>
            <a:ext cx="195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KZ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620ED78-5CE3-DED2-AC76-5E7F87328ADF}"/>
              </a:ext>
            </a:extLst>
          </p:cNvPr>
          <p:cNvGrpSpPr/>
          <p:nvPr/>
        </p:nvGrpSpPr>
        <p:grpSpPr>
          <a:xfrm>
            <a:off x="-101600" y="958289"/>
            <a:ext cx="4876800" cy="2815849"/>
            <a:chOff x="-81280" y="1152813"/>
            <a:chExt cx="4876800" cy="2815849"/>
          </a:xfrm>
        </p:grpSpPr>
        <p:pic>
          <p:nvPicPr>
            <p:cNvPr id="5" name="Рисунок 4" descr="Изображение выглядит как Графика, Красочность, Шрифт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3AA2264-8133-4417-5CB0-15419D6AD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827" y="1152813"/>
              <a:ext cx="2428587" cy="242858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3CFCCA-DE3E-1388-22C7-6B3787718084}"/>
                </a:ext>
              </a:extLst>
            </p:cNvPr>
            <p:cNvSpPr txBox="1"/>
            <p:nvPr/>
          </p:nvSpPr>
          <p:spPr>
            <a:xfrm>
              <a:off x="-81280" y="3513216"/>
              <a:ext cx="4876800" cy="455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dirty="0">
                  <a:latin typeface="Arial Narrow" panose="020B0606020202030204" pitchFamily="34" charset="0"/>
                </a:rPr>
                <a:t>Официальный сайт: </a:t>
              </a:r>
              <a:r>
                <a:rPr lang="en-US" dirty="0">
                  <a:latin typeface="Arial Narrow" panose="020B0606020202030204" pitchFamily="34" charset="0"/>
                  <a:hlinkClick r:id="rId6"/>
                </a:rPr>
                <a:t>https://you.com/</a:t>
              </a:r>
              <a:r>
                <a:rPr lang="en-US" dirty="0">
                  <a:latin typeface="Arial Narrow" panose="020B0606020202030204" pitchFamily="34" charset="0"/>
                </a:rPr>
                <a:t> </a:t>
              </a:r>
              <a:r>
                <a:rPr lang="ru-RU" dirty="0">
                  <a:latin typeface="Arial Narrow" panose="020B0606020202030204" pitchFamily="34" charset="0"/>
                </a:rPr>
                <a:t> </a:t>
              </a:r>
              <a:endPara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3DF2175-81FC-8D2A-CA0A-1028B2981FC8}"/>
              </a:ext>
            </a:extLst>
          </p:cNvPr>
          <p:cNvGrpSpPr/>
          <p:nvPr/>
        </p:nvGrpSpPr>
        <p:grpSpPr>
          <a:xfrm>
            <a:off x="5471160" y="1017758"/>
            <a:ext cx="6024879" cy="2770169"/>
            <a:chOff x="5471160" y="926318"/>
            <a:chExt cx="6024879" cy="2770169"/>
          </a:xfrm>
        </p:grpSpPr>
        <p:pic>
          <p:nvPicPr>
            <p:cNvPr id="19" name="Рисунок 18" descr="Изображение выглядит как текст, снимок экрана, Шрифт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FDF7B4AC-51D6-AF58-3AA1-5791425CCE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7" t="22963" r="6666" b="19703"/>
            <a:stretch/>
          </p:blipFill>
          <p:spPr>
            <a:xfrm>
              <a:off x="5471160" y="926318"/>
              <a:ext cx="6024879" cy="230964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E38411-D744-26D0-DA32-B1BE09E325B9}"/>
                </a:ext>
              </a:extLst>
            </p:cNvPr>
            <p:cNvSpPr txBox="1"/>
            <p:nvPr/>
          </p:nvSpPr>
          <p:spPr>
            <a:xfrm>
              <a:off x="6045199" y="3241041"/>
              <a:ext cx="4876800" cy="455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dirty="0">
                  <a:latin typeface="Arial Narrow" panose="020B0606020202030204" pitchFamily="34" charset="0"/>
                </a:rPr>
                <a:t>Официальный сайт:</a:t>
              </a:r>
              <a:r>
                <a:rPr lang="en-US" dirty="0">
                  <a:latin typeface="Arial Narrow" panose="020B0606020202030204" pitchFamily="34" charset="0"/>
                </a:rPr>
                <a:t> </a:t>
              </a:r>
              <a:r>
                <a:rPr lang="en-US" dirty="0">
                  <a:latin typeface="Arial Narrow" panose="020B0606020202030204" pitchFamily="34" charset="0"/>
                  <a:hlinkClick r:id="rId8"/>
                </a:rPr>
                <a:t>https://www.perplexity.ai/</a:t>
              </a:r>
              <a:r>
                <a:rPr lang="en-US" dirty="0">
                  <a:latin typeface="Arial Narrow" panose="020B0606020202030204" pitchFamily="34" charset="0"/>
                </a:rPr>
                <a:t> </a:t>
              </a:r>
              <a:endPara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AFBF175-5433-D344-6600-47F5734759E2}"/>
              </a:ext>
            </a:extLst>
          </p:cNvPr>
          <p:cNvGrpSpPr/>
          <p:nvPr/>
        </p:nvGrpSpPr>
        <p:grpSpPr>
          <a:xfrm>
            <a:off x="274320" y="4023867"/>
            <a:ext cx="4876800" cy="2706845"/>
            <a:chOff x="-101600" y="4017852"/>
            <a:chExt cx="4876800" cy="2706845"/>
          </a:xfrm>
        </p:grpSpPr>
        <p:pic>
          <p:nvPicPr>
            <p:cNvPr id="24" name="Рисунок 23" descr="Изображение выглядит как текст, снимок экрана, логотип, Шрифт&#10;&#10;Автоматически созданное описание">
              <a:extLst>
                <a:ext uri="{FF2B5EF4-FFF2-40B4-BE49-F238E27FC236}">
                  <a16:creationId xmlns:a16="http://schemas.microsoft.com/office/drawing/2014/main" id="{D88CC606-AC83-01CE-10EF-DE70A80C2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20" y="4017852"/>
              <a:ext cx="3921760" cy="24511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47B9C1-3DE6-0558-5A38-B9FD59E47459}"/>
                </a:ext>
              </a:extLst>
            </p:cNvPr>
            <p:cNvSpPr txBox="1"/>
            <p:nvPr/>
          </p:nvSpPr>
          <p:spPr>
            <a:xfrm>
              <a:off x="-101600" y="6269251"/>
              <a:ext cx="4876800" cy="455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dirty="0">
                  <a:latin typeface="Arial Narrow" panose="020B0606020202030204" pitchFamily="34" charset="0"/>
                </a:rPr>
                <a:t>Официальный сайт: </a:t>
              </a:r>
              <a:r>
                <a:rPr lang="en-US" dirty="0">
                  <a:latin typeface="Arial Narrow" panose="020B0606020202030204" pitchFamily="34" charset="0"/>
                  <a:hlinkClick r:id="rId10"/>
                </a:rPr>
                <a:t>https://glasp.co/youtube-summary</a:t>
              </a:r>
              <a:r>
                <a:rPr lang="ru-RU" dirty="0">
                  <a:latin typeface="Arial Narrow" panose="020B0606020202030204" pitchFamily="34" charset="0"/>
                </a:rPr>
                <a:t> </a:t>
              </a:r>
              <a:endPara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B387DBD-48F1-27ED-2E5F-A65F45DFC51D}"/>
              </a:ext>
            </a:extLst>
          </p:cNvPr>
          <p:cNvGrpSpPr/>
          <p:nvPr/>
        </p:nvGrpSpPr>
        <p:grpSpPr>
          <a:xfrm>
            <a:off x="6248400" y="4023867"/>
            <a:ext cx="4876800" cy="2731390"/>
            <a:chOff x="6248400" y="4023867"/>
            <a:chExt cx="4876800" cy="273139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0E669F2-575C-E2E8-3D73-806071D5BF45}"/>
                </a:ext>
              </a:extLst>
            </p:cNvPr>
            <p:cNvSpPr txBox="1"/>
            <p:nvPr/>
          </p:nvSpPr>
          <p:spPr>
            <a:xfrm>
              <a:off x="6248400" y="6299811"/>
              <a:ext cx="4876800" cy="455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dirty="0">
                  <a:latin typeface="Arial Narrow" panose="020B0606020202030204" pitchFamily="34" charset="0"/>
                </a:rPr>
                <a:t>Официальный сайт: </a:t>
              </a:r>
              <a:r>
                <a:rPr lang="en-US" dirty="0">
                  <a:latin typeface="Arial Narrow" panose="020B0606020202030204" pitchFamily="34" charset="0"/>
                  <a:hlinkClick r:id="rId11"/>
                </a:rPr>
                <a:t>https://researchrabbitapp.com/</a:t>
              </a:r>
              <a:r>
                <a:rPr lang="ru-RU" dirty="0">
                  <a:latin typeface="Arial Narrow" panose="020B0606020202030204" pitchFamily="34" charset="0"/>
                </a:rPr>
                <a:t> </a:t>
              </a:r>
              <a:endPara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endParaRPr>
            </a:p>
          </p:txBody>
        </p:sp>
        <p:pic>
          <p:nvPicPr>
            <p:cNvPr id="30" name="Рисунок 29" descr="Изображение выглядит как текст, оригами, диаграмма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19BB875F-A591-D55F-ED42-B9805940E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040" y="4023867"/>
              <a:ext cx="4287520" cy="2230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287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Изображение выглядит как туман, небо, снимок экрана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01DBE0F6-4924-D691-7776-DD1EADBF7E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4"/>
          <a:stretch/>
        </p:blipFill>
        <p:spPr>
          <a:xfrm>
            <a:off x="0" y="45989"/>
            <a:ext cx="12192000" cy="6934453"/>
          </a:xfrm>
          <a:prstGeom prst="rect">
            <a:avLst/>
          </a:prstGeom>
        </p:spPr>
      </p:pic>
      <p:pic>
        <p:nvPicPr>
          <p:cNvPr id="6" name="Picture 40" descr="Image result for ÐºÐ°Ð·Ð½Ñ png">
            <a:extLst>
              <a:ext uri="{FF2B5EF4-FFF2-40B4-BE49-F238E27FC236}">
                <a16:creationId xmlns:a16="http://schemas.microsoft.com/office/drawing/2014/main" id="{22D3C986-499E-13D0-6F4B-DF6683B6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</a:blip>
          <a:srcRect/>
          <a:stretch>
            <a:fillRect/>
          </a:stretch>
        </p:blipFill>
        <p:spPr bwMode="auto">
          <a:xfrm>
            <a:off x="11301801" y="58768"/>
            <a:ext cx="710769" cy="70976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27237D-D003-3509-5B7C-35859833A3A3}"/>
              </a:ext>
            </a:extLst>
          </p:cNvPr>
          <p:cNvSpPr txBox="1"/>
          <p:nvPr/>
        </p:nvSpPr>
        <p:spPr>
          <a:xfrm>
            <a:off x="0" y="2237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Рекомендация создания запросов для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чат – ботов и поисковых систем</a:t>
            </a:r>
            <a:endParaRPr lang="ru-RU" sz="2000" b="1" dirty="0"/>
          </a:p>
        </p:txBody>
      </p:sp>
      <p:sp>
        <p:nvSpPr>
          <p:cNvPr id="4" name="AutoShape 4" descr="Alan Turing Biography">
            <a:extLst>
              <a:ext uri="{FF2B5EF4-FFF2-40B4-BE49-F238E27FC236}">
                <a16:creationId xmlns:a16="http://schemas.microsoft.com/office/drawing/2014/main" id="{C7F882F0-5613-59E9-08A3-A80E2D012A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07AAA-05E2-806B-211F-31AF5E1BDACC}"/>
              </a:ext>
            </a:extLst>
          </p:cNvPr>
          <p:cNvSpPr txBox="1"/>
          <p:nvPr/>
        </p:nvSpPr>
        <p:spPr>
          <a:xfrm>
            <a:off x="304800" y="1392267"/>
            <a:ext cx="1170777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Краткость и четкость: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формулируйте свой запрос ясно и кратко. Избегайте излишних деталей, но старайтесь дать достаточно информации для полного понимания вашего вопроса.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Ключевые слова: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Используйте ключевые слова, наиболее точно описывающие ваш запрос. Например, вместо общих терминов используйте специфические имена, даты, места и т.д.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Формулировка вопроса: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Если ваш запрос связан с получением информации, попробуйте сформулировать его в виде вопроса. Например, вместо "рестораны в городе X" вы можете спросить "Какие рестораны в городе X предлагают вегетарианское меню?«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Использование кавычек: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Если вы ищете точную фразу, заключите ее в кавычки. Например, "исследования изменения климата".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Уточнение запроса: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Если полученные результаты не соответствуют вашим ожиданиям, попробуйте уточнить запрос, добавив дополнительные ключевые слова или изменяя формулировку.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Использование логических операторов: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Используйте логические операторы, такие как "AND", "OR", "NOT", для более сложных запросов. Например, "Python AND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2713534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уман, небо, снимок экрана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BE2B9DAD-5BFA-9C8D-5497-94E9492EBB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7" b="366"/>
          <a:stretch/>
        </p:blipFill>
        <p:spPr>
          <a:xfrm>
            <a:off x="0" y="0"/>
            <a:ext cx="12192000" cy="6884325"/>
          </a:xfrm>
          <a:prstGeom prst="rect">
            <a:avLst/>
          </a:prstGeom>
        </p:spPr>
      </p:pic>
      <p:pic>
        <p:nvPicPr>
          <p:cNvPr id="6" name="Picture 40" descr="Image result for ÐºÐ°Ð·Ð½Ñ png">
            <a:extLst>
              <a:ext uri="{FF2B5EF4-FFF2-40B4-BE49-F238E27FC236}">
                <a16:creationId xmlns:a16="http://schemas.microsoft.com/office/drawing/2014/main" id="{22D3C986-499E-13D0-6F4B-DF6683B6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</a:blip>
          <a:srcRect/>
          <a:stretch>
            <a:fillRect/>
          </a:stretch>
        </p:blipFill>
        <p:spPr bwMode="auto">
          <a:xfrm>
            <a:off x="11301801" y="58768"/>
            <a:ext cx="710769" cy="70976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27237D-D003-3509-5B7C-35859833A3A3}"/>
              </a:ext>
            </a:extLst>
          </p:cNvPr>
          <p:cNvSpPr txBox="1"/>
          <p:nvPr/>
        </p:nvSpPr>
        <p:spPr>
          <a:xfrm>
            <a:off x="0" y="2237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AI системы генерации заданий: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инструменты для образования и оценки знаний</a:t>
            </a:r>
            <a:endParaRPr lang="ru-RU" sz="2000" b="1" dirty="0"/>
          </a:p>
        </p:txBody>
      </p:sp>
      <p:sp>
        <p:nvSpPr>
          <p:cNvPr id="4" name="AutoShape 4" descr="Alan Turing Biography">
            <a:extLst>
              <a:ext uri="{FF2B5EF4-FFF2-40B4-BE49-F238E27FC236}">
                <a16:creationId xmlns:a16="http://schemas.microsoft.com/office/drawing/2014/main" id="{C7F882F0-5613-59E9-08A3-A80E2D012A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45948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E5966A-C368-496F-CE2E-D281324F9723}"/>
              </a:ext>
            </a:extLst>
          </p:cNvPr>
          <p:cNvSpPr txBox="1"/>
          <p:nvPr/>
        </p:nvSpPr>
        <p:spPr>
          <a:xfrm>
            <a:off x="543995" y="1384022"/>
            <a:ext cx="5775525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ru-RU" dirty="0">
                <a:latin typeface="Arial Narrow" panose="020B0606020202030204" pitchFamily="34" charset="0"/>
              </a:rPr>
              <a:t> AI системы генерации тестовых заданий по тексту используют искусственный интеллект для создания вопросов и заданий на основе предоставленного текстового материала. Эти системы упрощают процесс создания тестов и улучшают оценку знаний учащихся.</a:t>
            </a:r>
          </a:p>
          <a:p>
            <a:pPr algn="just" rtl="0" fontAlgn="base"/>
            <a:endParaRPr kumimoji="0" lang="ru-RU" altLang="ru-K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algn="ctr"/>
            <a:r>
              <a:rPr lang="ru-RU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Вызовы и этические аспекты: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Arial Narrow" panose="020B0606020202030204" pitchFamily="34" charset="0"/>
              </a:rPr>
              <a:t>Качество и достоверность: важно обеспечить высокое качество и точность заданий, чтобы оценка учеников была надежной и справедливой.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Arial Narrow" panose="020B0606020202030204" pitchFamily="34" charset="0"/>
              </a:rPr>
              <a:t>Авторство и оригинальность: AI системы должны учитывать авторские права и предотвращать создание плагиата или несанкционированного использования материалов.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Arial Narrow" panose="020B0606020202030204" pitchFamily="34" charset="0"/>
              </a:rPr>
              <a:t>Человеческий фактор: вмешательство преподавателя или эксперта может быть необходимо для проверки и корректировки заданий, созданных AI системами.</a:t>
            </a:r>
          </a:p>
          <a:p>
            <a:pPr algn="just" rtl="0" fontAlgn="base"/>
            <a:endParaRPr kumimoji="0" lang="ru-RU" altLang="ru-K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4DF77CA-9E87-ADFF-0C71-6E368B32D6B4}"/>
              </a:ext>
            </a:extLst>
          </p:cNvPr>
          <p:cNvGrpSpPr/>
          <p:nvPr/>
        </p:nvGrpSpPr>
        <p:grpSpPr>
          <a:xfrm>
            <a:off x="6583680" y="1463040"/>
            <a:ext cx="4978400" cy="2904006"/>
            <a:chOff x="6573520" y="1391920"/>
            <a:chExt cx="4978400" cy="2904006"/>
          </a:xfrm>
        </p:grpSpPr>
        <p:pic>
          <p:nvPicPr>
            <p:cNvPr id="8" name="Рисунок 7" descr="Изображение выглядит как Шрифт, Графика, логотип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25D85B8A-9D7D-8E6C-60BA-BF8F5E8555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8"/>
            <a:stretch/>
          </p:blipFill>
          <p:spPr>
            <a:xfrm>
              <a:off x="6573520" y="1391920"/>
              <a:ext cx="4978400" cy="244856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BC6773-A488-66E9-244E-16A26374FBA5}"/>
                </a:ext>
              </a:extLst>
            </p:cNvPr>
            <p:cNvSpPr txBox="1"/>
            <p:nvPr/>
          </p:nvSpPr>
          <p:spPr>
            <a:xfrm>
              <a:off x="6624320" y="3840480"/>
              <a:ext cx="4876800" cy="455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dirty="0">
                  <a:latin typeface="Arial Narrow" panose="020B0606020202030204" pitchFamily="34" charset="0"/>
                </a:rPr>
                <a:t>Официальный сайт:</a:t>
              </a:r>
              <a:r>
                <a:rPr lang="en-US" dirty="0">
                  <a:latin typeface="Arial Narrow" panose="020B0606020202030204" pitchFamily="34" charset="0"/>
                </a:rPr>
                <a:t> </a:t>
              </a:r>
              <a:r>
                <a:rPr lang="en-US" dirty="0">
                  <a:latin typeface="Arial Narrow" panose="020B0606020202030204" pitchFamily="34" charset="0"/>
                  <a:hlinkClick r:id="rId6"/>
                </a:rPr>
                <a:t>https://www.questionwell.org/</a:t>
              </a:r>
              <a:r>
                <a:rPr lang="en-US" dirty="0">
                  <a:latin typeface="Arial Narrow" panose="020B0606020202030204" pitchFamily="34" charset="0"/>
                </a:rPr>
                <a:t> </a:t>
              </a:r>
              <a:endPara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8B2F437-2E9B-415A-A14F-DA2EDB7B52DE}"/>
              </a:ext>
            </a:extLst>
          </p:cNvPr>
          <p:cNvGrpSpPr/>
          <p:nvPr/>
        </p:nvGrpSpPr>
        <p:grpSpPr>
          <a:xfrm>
            <a:off x="6634480" y="4625146"/>
            <a:ext cx="4876800" cy="1629840"/>
            <a:chOff x="6634480" y="4442266"/>
            <a:chExt cx="4876800" cy="1629840"/>
          </a:xfrm>
        </p:grpSpPr>
        <p:pic>
          <p:nvPicPr>
            <p:cNvPr id="15" name="Рисунок 14" descr="Изображение выглядит как текст, Шрифт, снимок экрана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81DE11CE-08E9-13F9-6585-AEFE981C3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02" r="-121" b="29796"/>
            <a:stretch/>
          </p:blipFill>
          <p:spPr>
            <a:xfrm>
              <a:off x="6974840" y="4442266"/>
              <a:ext cx="4196080" cy="127306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593129-419A-2AD4-68FB-50BD65E55E38}"/>
                </a:ext>
              </a:extLst>
            </p:cNvPr>
            <p:cNvSpPr txBox="1"/>
            <p:nvPr/>
          </p:nvSpPr>
          <p:spPr>
            <a:xfrm>
              <a:off x="6634480" y="5616660"/>
              <a:ext cx="4876800" cy="455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dirty="0">
                  <a:latin typeface="Arial Narrow" panose="020B0606020202030204" pitchFamily="34" charset="0"/>
                </a:rPr>
                <a:t>Официальный сайт:</a:t>
              </a:r>
              <a:r>
                <a:rPr lang="en-US" dirty="0">
                  <a:latin typeface="Arial Narrow" panose="020B0606020202030204" pitchFamily="34" charset="0"/>
                </a:rPr>
                <a:t> </a:t>
              </a:r>
              <a:r>
                <a:rPr lang="en-US" dirty="0">
                  <a:latin typeface="Arial Narrow" panose="020B0606020202030204" pitchFamily="34" charset="0"/>
                  <a:hlinkClick r:id="rId8"/>
                </a:rPr>
                <a:t>https://www.quizalize.com/</a:t>
              </a:r>
              <a:r>
                <a:rPr lang="en-US" dirty="0">
                  <a:latin typeface="Arial Narrow" panose="020B0606020202030204" pitchFamily="34" charset="0"/>
                </a:rPr>
                <a:t> </a:t>
              </a:r>
              <a:endPara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905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Изображение выглядит как туман, небо, снимок экрана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01DBE0F6-4924-D691-7776-DD1EADBF7E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4"/>
          <a:stretch/>
        </p:blipFill>
        <p:spPr>
          <a:xfrm>
            <a:off x="0" y="-1"/>
            <a:ext cx="12192000" cy="6934453"/>
          </a:xfrm>
          <a:prstGeom prst="rect">
            <a:avLst/>
          </a:prstGeom>
        </p:spPr>
      </p:pic>
      <p:pic>
        <p:nvPicPr>
          <p:cNvPr id="6" name="Picture 40" descr="Image result for ÐºÐ°Ð·Ð½Ñ png">
            <a:extLst>
              <a:ext uri="{FF2B5EF4-FFF2-40B4-BE49-F238E27FC236}">
                <a16:creationId xmlns:a16="http://schemas.microsoft.com/office/drawing/2014/main" id="{22D3C986-499E-13D0-6F4B-DF6683B6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</a:blip>
          <a:srcRect/>
          <a:stretch>
            <a:fillRect/>
          </a:stretch>
        </p:blipFill>
        <p:spPr bwMode="auto">
          <a:xfrm>
            <a:off x="11301801" y="58768"/>
            <a:ext cx="710769" cy="70976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27237D-D003-3509-5B7C-35859833A3A3}"/>
              </a:ext>
            </a:extLst>
          </p:cNvPr>
          <p:cNvSpPr txBox="1"/>
          <p:nvPr/>
        </p:nvSpPr>
        <p:spPr>
          <a:xfrm>
            <a:off x="0" y="2237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Проверка на использование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  <a:endParaRPr lang="ru-RU" sz="2000" b="1" dirty="0"/>
          </a:p>
        </p:txBody>
      </p:sp>
      <p:sp>
        <p:nvSpPr>
          <p:cNvPr id="4" name="AutoShape 4" descr="Alan Turing Biography">
            <a:extLst>
              <a:ext uri="{FF2B5EF4-FFF2-40B4-BE49-F238E27FC236}">
                <a16:creationId xmlns:a16="http://schemas.microsoft.com/office/drawing/2014/main" id="{C7F882F0-5613-59E9-08A3-A80E2D012A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0388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86886B-6821-C8A7-45AB-2FE5F19C1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814" y="1021121"/>
            <a:ext cx="606182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0" i="0" dirty="0">
                <a:solidFill>
                  <a:srgbClr val="374151"/>
                </a:solidFill>
                <a:effectLst/>
                <a:latin typeface="Arial Narrow" panose="020B0606020202030204" pitchFamily="34" charset="0"/>
              </a:rPr>
              <a:t>Сервисы для проверки генерации текста - онлайн-инструменты, которые позволяют проверить качество и пригодность генерируемого текста, созданного с помощью моделей чат-ботов или искусственного интеллекта.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0" i="0" dirty="0">
                <a:solidFill>
                  <a:srgbClr val="374151"/>
                </a:solidFill>
                <a:effectLst/>
                <a:latin typeface="Arial Narrow" panose="020B0606020202030204" pitchFamily="34" charset="0"/>
              </a:rPr>
              <a:t>Они могут быть полезны преподавателям и исследователям для оценки и анализа текстов, сгенерированных моделями AI, и обеспечения соответствия определенным стандартам или критериям. Также данные системы могут указать на наличие вероятно сгенерированного текста чат-бот системами.</a:t>
            </a: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9CA718F-4255-AE75-D1B5-A9C0BE05900B}"/>
              </a:ext>
            </a:extLst>
          </p:cNvPr>
          <p:cNvGrpSpPr/>
          <p:nvPr/>
        </p:nvGrpSpPr>
        <p:grpSpPr>
          <a:xfrm>
            <a:off x="6880152" y="1021121"/>
            <a:ext cx="4876800" cy="2219919"/>
            <a:chOff x="6880152" y="1915201"/>
            <a:chExt cx="4876800" cy="2219919"/>
          </a:xfrm>
        </p:grpSpPr>
        <p:pic>
          <p:nvPicPr>
            <p:cNvPr id="5" name="Рисунок 4" descr="Изображение выглядит как текст, Шрифт, снимок экрана, белый&#10;&#10;Автоматически созданное описание">
              <a:extLst>
                <a:ext uri="{FF2B5EF4-FFF2-40B4-BE49-F238E27FC236}">
                  <a16:creationId xmlns:a16="http://schemas.microsoft.com/office/drawing/2014/main" id="{FEF41585-58BD-0FBF-CBB1-44FAF85EC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25"/>
            <a:stretch/>
          </p:blipFill>
          <p:spPr>
            <a:xfrm>
              <a:off x="6880152" y="1915201"/>
              <a:ext cx="4876800" cy="221991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ABB3E6-B496-BF59-5B77-ED3193237404}"/>
                </a:ext>
              </a:extLst>
            </p:cNvPr>
            <p:cNvSpPr txBox="1"/>
            <p:nvPr/>
          </p:nvSpPr>
          <p:spPr>
            <a:xfrm>
              <a:off x="6880152" y="3554811"/>
              <a:ext cx="4876800" cy="455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dirty="0">
                  <a:latin typeface="Arial Narrow" panose="020B0606020202030204" pitchFamily="34" charset="0"/>
                </a:rPr>
                <a:t>Официальный сайт:  </a:t>
              </a:r>
              <a:r>
                <a:rPr lang="en-US" dirty="0">
                  <a:latin typeface="Arial Narrow" panose="020B0606020202030204" pitchFamily="34" charset="0"/>
                  <a:hlinkClick r:id="rId6"/>
                </a:rPr>
                <a:t>https://app.gptzero.me/login</a:t>
              </a:r>
              <a:r>
                <a:rPr lang="ru-RU" dirty="0">
                  <a:latin typeface="Arial Narrow" panose="020B0606020202030204" pitchFamily="34" charset="0"/>
                </a:rPr>
                <a:t> </a:t>
              </a:r>
              <a:endPara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7AADA54-BB9F-15AC-5168-980272232FFA}"/>
              </a:ext>
            </a:extLst>
          </p:cNvPr>
          <p:cNvGrpSpPr/>
          <p:nvPr/>
        </p:nvGrpSpPr>
        <p:grpSpPr>
          <a:xfrm>
            <a:off x="6780385" y="3924616"/>
            <a:ext cx="4876800" cy="2299067"/>
            <a:chOff x="6780385" y="4209096"/>
            <a:chExt cx="4876800" cy="229906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51A1DC8-4411-5DEB-AE6B-A6BEB080A1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5584" t="29926" r="28666" b="25778"/>
            <a:stretch/>
          </p:blipFill>
          <p:spPr>
            <a:xfrm>
              <a:off x="7625996" y="4209096"/>
              <a:ext cx="3385111" cy="184362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B43EF7-A1C6-706A-386D-77D48578AEA8}"/>
                </a:ext>
              </a:extLst>
            </p:cNvPr>
            <p:cNvSpPr txBox="1"/>
            <p:nvPr/>
          </p:nvSpPr>
          <p:spPr>
            <a:xfrm>
              <a:off x="6780385" y="6052717"/>
              <a:ext cx="4876800" cy="455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dirty="0">
                  <a:latin typeface="Arial Narrow" panose="020B0606020202030204" pitchFamily="34" charset="0"/>
                </a:rPr>
                <a:t>Официальный сайт: </a:t>
              </a:r>
              <a:r>
                <a:rPr lang="en-US" dirty="0">
                  <a:latin typeface="Arial Narrow" panose="020B0606020202030204" pitchFamily="34" charset="0"/>
                  <a:hlinkClick r:id="rId8"/>
                </a:rPr>
                <a:t>https://illuminarty.ai/en/</a:t>
              </a:r>
              <a:r>
                <a:rPr lang="ru-RU" dirty="0">
                  <a:latin typeface="Arial Narrow" panose="020B0606020202030204" pitchFamily="34" charset="0"/>
                </a:rPr>
                <a:t> </a:t>
              </a:r>
              <a:endPara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606DF8B-2AE8-7437-C02A-07E94D2EFD66}"/>
              </a:ext>
            </a:extLst>
          </p:cNvPr>
          <p:cNvGrpSpPr/>
          <p:nvPr/>
        </p:nvGrpSpPr>
        <p:grpSpPr>
          <a:xfrm>
            <a:off x="1180893" y="4332076"/>
            <a:ext cx="4438650" cy="1530189"/>
            <a:chOff x="1180893" y="4332076"/>
            <a:chExt cx="4438650" cy="1530189"/>
          </a:xfrm>
        </p:grpSpPr>
        <p:pic>
          <p:nvPicPr>
            <p:cNvPr id="1026" name="Picture 2" descr="Copyleaks Plagiarism Checker Review 2023: Pros, Cons, and Pricing | Sonary">
              <a:extLst>
                <a:ext uri="{FF2B5EF4-FFF2-40B4-BE49-F238E27FC236}">
                  <a16:creationId xmlns:a16="http://schemas.microsoft.com/office/drawing/2014/main" id="{E9998EE7-842E-EBC6-9B5E-31DEFA209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893" y="4332076"/>
              <a:ext cx="4438650" cy="1028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7534B4-C6C2-E961-B01A-E6DDE0099154}"/>
                </a:ext>
              </a:extLst>
            </p:cNvPr>
            <p:cNvSpPr txBox="1"/>
            <p:nvPr/>
          </p:nvSpPr>
          <p:spPr>
            <a:xfrm>
              <a:off x="1469036" y="5492933"/>
              <a:ext cx="41505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Arial Narrow" panose="020B0606020202030204" pitchFamily="34" charset="0"/>
                </a:rPr>
                <a:t>Официальный сайт: </a:t>
              </a:r>
              <a:r>
                <a:rPr lang="en-US" dirty="0">
                  <a:latin typeface="Arial Narrow" panose="020B0606020202030204" pitchFamily="34" charset="0"/>
                  <a:hlinkClick r:id="rId10"/>
                </a:rPr>
                <a:t>https://copyleaks.com/</a:t>
              </a:r>
              <a:r>
                <a:rPr lang="ru-RU" dirty="0">
                  <a:latin typeface="Arial Narrow" panose="020B060602020203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9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Изображение выглядит как туман, небо, снимок экрана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01DBE0F6-4924-D691-7776-DD1EADBF7E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4"/>
          <a:stretch/>
        </p:blipFill>
        <p:spPr>
          <a:xfrm>
            <a:off x="0" y="45989"/>
            <a:ext cx="12192000" cy="6934453"/>
          </a:xfrm>
          <a:prstGeom prst="rect">
            <a:avLst/>
          </a:prstGeom>
        </p:spPr>
      </p:pic>
      <p:pic>
        <p:nvPicPr>
          <p:cNvPr id="6" name="Picture 40" descr="Image result for ÐºÐ°Ð·Ð½Ñ png">
            <a:extLst>
              <a:ext uri="{FF2B5EF4-FFF2-40B4-BE49-F238E27FC236}">
                <a16:creationId xmlns:a16="http://schemas.microsoft.com/office/drawing/2014/main" id="{22D3C986-499E-13D0-6F4B-DF6683B6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</a:blip>
          <a:srcRect/>
          <a:stretch>
            <a:fillRect/>
          </a:stretch>
        </p:blipFill>
        <p:spPr bwMode="auto">
          <a:xfrm>
            <a:off x="11301801" y="58768"/>
            <a:ext cx="710769" cy="70976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27237D-D003-3509-5B7C-35859833A3A3}"/>
              </a:ext>
            </a:extLst>
          </p:cNvPr>
          <p:cNvSpPr txBox="1"/>
          <p:nvPr/>
        </p:nvSpPr>
        <p:spPr>
          <a:xfrm>
            <a:off x="0" y="2237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презентаций</a:t>
            </a:r>
          </a:p>
        </p:txBody>
      </p:sp>
      <p:sp>
        <p:nvSpPr>
          <p:cNvPr id="4" name="AutoShape 4" descr="Alan Turing Biography">
            <a:extLst>
              <a:ext uri="{FF2B5EF4-FFF2-40B4-BE49-F238E27FC236}">
                <a16:creationId xmlns:a16="http://schemas.microsoft.com/office/drawing/2014/main" id="{C7F882F0-5613-59E9-08A3-A80E2D012A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7A23AE-E4D2-2CF6-F19F-2545EE388A87}"/>
              </a:ext>
            </a:extLst>
          </p:cNvPr>
          <p:cNvSpPr txBox="1"/>
          <p:nvPr/>
        </p:nvSpPr>
        <p:spPr>
          <a:xfrm>
            <a:off x="985520" y="3925669"/>
            <a:ext cx="195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KZ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CE189D0-5933-9B66-E0BA-FC67578AC110}"/>
              </a:ext>
            </a:extLst>
          </p:cNvPr>
          <p:cNvGrpSpPr/>
          <p:nvPr/>
        </p:nvGrpSpPr>
        <p:grpSpPr>
          <a:xfrm>
            <a:off x="0" y="2149399"/>
            <a:ext cx="4167631" cy="2559201"/>
            <a:chOff x="467832" y="1735800"/>
            <a:chExt cx="4167631" cy="255920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163575C-FE87-2E7D-E4E8-9730C94ECC06}"/>
                </a:ext>
              </a:extLst>
            </p:cNvPr>
            <p:cNvSpPr txBox="1"/>
            <p:nvPr/>
          </p:nvSpPr>
          <p:spPr>
            <a:xfrm>
              <a:off x="1193782" y="3925669"/>
              <a:ext cx="27305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/>
                <a:t>https://www.beautiful.ai/</a:t>
              </a:r>
            </a:p>
          </p:txBody>
        </p:sp>
        <p:pic>
          <p:nvPicPr>
            <p:cNvPr id="1026" name="Picture 2" descr="Beautiful.AI Launches the First AI-Powered Presentation Design Tool">
              <a:extLst>
                <a:ext uri="{FF2B5EF4-FFF2-40B4-BE49-F238E27FC236}">
                  <a16:creationId xmlns:a16="http://schemas.microsoft.com/office/drawing/2014/main" id="{16CCD659-7419-9331-526D-C66FE5DB2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32" y="1735800"/>
              <a:ext cx="4167631" cy="2189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BB5C54F-2F40-17FE-D466-2EFB0F56306B}"/>
              </a:ext>
            </a:extLst>
          </p:cNvPr>
          <p:cNvGrpSpPr/>
          <p:nvPr/>
        </p:nvGrpSpPr>
        <p:grpSpPr>
          <a:xfrm>
            <a:off x="4139278" y="2264515"/>
            <a:ext cx="4082903" cy="2444085"/>
            <a:chOff x="4313109" y="1850916"/>
            <a:chExt cx="4082903" cy="2444085"/>
          </a:xfrm>
        </p:grpSpPr>
        <p:pic>
          <p:nvPicPr>
            <p:cNvPr id="10" name="Рисунок 9" descr="Изображение выглядит как текст, снимок экрана, Шрифт, логотип&#10;&#10;Автоматически созданное описание">
              <a:extLst>
                <a:ext uri="{FF2B5EF4-FFF2-40B4-BE49-F238E27FC236}">
                  <a16:creationId xmlns:a16="http://schemas.microsoft.com/office/drawing/2014/main" id="{713D81B5-0DD7-9B37-CC84-13B4CC4DC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926"/>
            <a:stretch/>
          </p:blipFill>
          <p:spPr>
            <a:xfrm>
              <a:off x="4313109" y="1850916"/>
              <a:ext cx="4082903" cy="197680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4267C5-B708-C036-5CD7-78688F956028}"/>
                </a:ext>
              </a:extLst>
            </p:cNvPr>
            <p:cNvSpPr txBox="1"/>
            <p:nvPr/>
          </p:nvSpPr>
          <p:spPr>
            <a:xfrm>
              <a:off x="5180640" y="3925669"/>
              <a:ext cx="27305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/>
                <a:t>https://www.canva.com/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6646BC5-1FD0-44F8-98D6-6ED950F7AF7A}"/>
              </a:ext>
            </a:extLst>
          </p:cNvPr>
          <p:cNvGrpSpPr/>
          <p:nvPr/>
        </p:nvGrpSpPr>
        <p:grpSpPr>
          <a:xfrm>
            <a:off x="8798211" y="2264515"/>
            <a:ext cx="6121844" cy="2444085"/>
            <a:chOff x="8972042" y="1850916"/>
            <a:chExt cx="6121844" cy="2444085"/>
          </a:xfrm>
        </p:grpSpPr>
        <p:pic>
          <p:nvPicPr>
            <p:cNvPr id="1028" name="Picture 4" descr="Visme Reviews, Pricing and Features - 2023">
              <a:extLst>
                <a:ext uri="{FF2B5EF4-FFF2-40B4-BE49-F238E27FC236}">
                  <a16:creationId xmlns:a16="http://schemas.microsoft.com/office/drawing/2014/main" id="{05B5011C-300C-395C-586D-E0150E10F5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62" b="13462"/>
            <a:stretch/>
          </p:blipFill>
          <p:spPr bwMode="auto">
            <a:xfrm>
              <a:off x="8972042" y="1850916"/>
              <a:ext cx="2705100" cy="1976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DAB948-FBD3-3306-0B60-6A34F53479B3}"/>
                </a:ext>
              </a:extLst>
            </p:cNvPr>
            <p:cNvSpPr txBox="1"/>
            <p:nvPr/>
          </p:nvSpPr>
          <p:spPr>
            <a:xfrm>
              <a:off x="8997886" y="3925669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/>
                <a:t>https://www.visme.co/ru/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59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уман, небо, снимок экрана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BE2B9DAD-5BFA-9C8D-5497-94E9492EBB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7" b="366"/>
          <a:stretch/>
        </p:blipFill>
        <p:spPr>
          <a:xfrm>
            <a:off x="0" y="0"/>
            <a:ext cx="12192000" cy="6884325"/>
          </a:xfrm>
          <a:prstGeom prst="rect">
            <a:avLst/>
          </a:prstGeom>
        </p:spPr>
      </p:pic>
      <p:pic>
        <p:nvPicPr>
          <p:cNvPr id="6" name="Picture 40" descr="Image result for ÐºÐ°Ð·Ð½Ñ png">
            <a:extLst>
              <a:ext uri="{FF2B5EF4-FFF2-40B4-BE49-F238E27FC236}">
                <a16:creationId xmlns:a16="http://schemas.microsoft.com/office/drawing/2014/main" id="{22D3C986-499E-13D0-6F4B-DF6683B6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</a:blip>
          <a:srcRect/>
          <a:stretch>
            <a:fillRect/>
          </a:stretch>
        </p:blipFill>
        <p:spPr bwMode="auto">
          <a:xfrm>
            <a:off x="11301801" y="58768"/>
            <a:ext cx="710769" cy="70976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27237D-D003-3509-5B7C-35859833A3A3}"/>
              </a:ext>
            </a:extLst>
          </p:cNvPr>
          <p:cNvSpPr txBox="1"/>
          <p:nvPr/>
        </p:nvSpPr>
        <p:spPr>
          <a:xfrm>
            <a:off x="0" y="2237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AI системы генерации изображений: искусство в новом измерении</a:t>
            </a:r>
            <a:endParaRPr lang="ru-RU" sz="2000" b="1" dirty="0"/>
          </a:p>
        </p:txBody>
      </p:sp>
      <p:sp>
        <p:nvSpPr>
          <p:cNvPr id="4" name="AutoShape 4" descr="Alan Turing Biography">
            <a:extLst>
              <a:ext uri="{FF2B5EF4-FFF2-40B4-BE49-F238E27FC236}">
                <a16:creationId xmlns:a16="http://schemas.microsoft.com/office/drawing/2014/main" id="{C7F882F0-5613-59E9-08A3-A80E2D012A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E5966A-C368-496F-CE2E-D281324F9723}"/>
              </a:ext>
            </a:extLst>
          </p:cNvPr>
          <p:cNvSpPr txBox="1"/>
          <p:nvPr/>
        </p:nvSpPr>
        <p:spPr>
          <a:xfrm>
            <a:off x="543995" y="959406"/>
            <a:ext cx="5552005" cy="7011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ru-RU">
                <a:latin typeface="Arial Narrow" panose="020B0606020202030204" pitchFamily="34" charset="0"/>
              </a:rPr>
              <a:t>AI системы генерации изображений представляют собой передовые модели искусственного интеллекта, способные создавать оригинальные изображения с помощью компьютерных алгоритмов и глубокого обучения.</a:t>
            </a:r>
          </a:p>
          <a:p>
            <a:pPr algn="just" rtl="0" fontAlgn="base">
              <a:lnSpc>
                <a:spcPct val="150000"/>
              </a:lnSpc>
            </a:pPr>
            <a:endParaRPr lang="ru-RU" sz="600"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K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KZ" altLang="ru-KZ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Принцип работы AI систем генерации изображений:</a:t>
            </a:r>
            <a:endParaRPr kumimoji="0" lang="ru-RU" altLang="ru-KZ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KZ" altLang="ru-KZ" sz="8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KZ" altLang="ru-KZ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Обучение на больших наборах данных: системы тренируются на огромных объемах изображений, чтобы выучить паттерны, стили и особенности различных объектов и сцен.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KZ" altLang="ru-KZ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Генеративные модели: AI системы используют генеративные модели, такие как генеративные состязательные сети (GAN), чтобы создавать новые изображения, комбинируя и трансформируя основные паттерны и признаки, изученные во время обучения.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KZ" altLang="ru-KZ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Контроль и интерактивность: Некоторые AI системы позволяют пользователю контролировать и влиять на генерацию изображений, изменяя определенные параметры, стили или входные данные.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algn="just" rtl="0" fontAlgn="base">
              <a:lnSpc>
                <a:spcPct val="150000"/>
              </a:lnSpc>
            </a:pPr>
            <a:endParaRPr lang="ru-RU" sz="1600">
              <a:latin typeface="Arial Narrow" panose="020B0606020202030204" pitchFamily="34" charset="0"/>
            </a:endParaRPr>
          </a:p>
          <a:p>
            <a:pPr algn="just" rtl="0" fontAlgn="base">
              <a:lnSpc>
                <a:spcPct val="150000"/>
              </a:lnSpc>
            </a:pPr>
            <a:endParaRPr lang="ru-RU">
              <a:latin typeface="Arial Narrow" panose="020B0606020202030204" pitchFamily="34" charset="0"/>
            </a:endParaRPr>
          </a:p>
          <a:p>
            <a:pPr algn="just" rtl="0" fontAlgn="base">
              <a:lnSpc>
                <a:spcPct val="150000"/>
              </a:lnSpc>
            </a:pPr>
            <a:r>
              <a:rPr lang="ru-RU">
                <a:latin typeface="Arial Narrow" panose="020B0606020202030204" pitchFamily="34" charset="0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7285C4F-A964-CCEA-6076-F31E912A8A77}"/>
              </a:ext>
            </a:extLst>
          </p:cNvPr>
          <p:cNvGrpSpPr/>
          <p:nvPr/>
        </p:nvGrpSpPr>
        <p:grpSpPr>
          <a:xfrm>
            <a:off x="6662692" y="959406"/>
            <a:ext cx="4962615" cy="2559424"/>
            <a:chOff x="6618805" y="1422400"/>
            <a:chExt cx="4962615" cy="2559424"/>
          </a:xfrm>
        </p:grpSpPr>
        <p:pic>
          <p:nvPicPr>
            <p:cNvPr id="8" name="Рисунок 7" descr="Изображение выглядит как снимок экрана, Графика, Цвет электрик, Фиолетовый&#10;&#10;Автоматически созданное описание">
              <a:extLst>
                <a:ext uri="{FF2B5EF4-FFF2-40B4-BE49-F238E27FC236}">
                  <a16:creationId xmlns:a16="http://schemas.microsoft.com/office/drawing/2014/main" id="{66873EB5-C4A0-AFDF-1307-17C27CD356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73" b="12334"/>
            <a:stretch/>
          </p:blipFill>
          <p:spPr>
            <a:xfrm>
              <a:off x="6639995" y="1422400"/>
              <a:ext cx="4941425" cy="20066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0804BB-77D9-8994-9BFD-E35BEA7BE0F2}"/>
                </a:ext>
              </a:extLst>
            </p:cNvPr>
            <p:cNvSpPr txBox="1"/>
            <p:nvPr/>
          </p:nvSpPr>
          <p:spPr>
            <a:xfrm>
              <a:off x="6618805" y="3526378"/>
              <a:ext cx="4876800" cy="455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dirty="0">
                  <a:latin typeface="Arial Narrow" panose="020B0606020202030204" pitchFamily="34" charset="0"/>
                </a:rPr>
                <a:t>Официальный сайт:</a:t>
              </a:r>
              <a:r>
                <a:rPr lang="en-US" dirty="0">
                  <a:latin typeface="Arial Narrow" panose="020B0606020202030204" pitchFamily="34" charset="0"/>
                </a:rPr>
                <a:t> </a:t>
              </a:r>
              <a:r>
                <a:rPr lang="en-US" dirty="0">
                  <a:latin typeface="Arial Narrow" panose="020B0606020202030204" pitchFamily="34" charset="0"/>
                  <a:hlinkClick r:id="rId6"/>
                </a:rPr>
                <a:t>https://stablediffusionweb.com/</a:t>
              </a:r>
              <a:r>
                <a:rPr lang="en-US" dirty="0">
                  <a:latin typeface="Arial Narrow" panose="020B0606020202030204" pitchFamily="34" charset="0"/>
                </a:rPr>
                <a:t> </a:t>
              </a:r>
              <a:endPara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3A75678-0829-3CC8-12D3-EA3E4E0E0ECE}"/>
              </a:ext>
            </a:extLst>
          </p:cNvPr>
          <p:cNvGrpSpPr/>
          <p:nvPr/>
        </p:nvGrpSpPr>
        <p:grpSpPr>
          <a:xfrm>
            <a:off x="6716194" y="3870859"/>
            <a:ext cx="4876800" cy="2661436"/>
            <a:chOff x="6683882" y="3752346"/>
            <a:chExt cx="4876800" cy="2661436"/>
          </a:xfrm>
        </p:grpSpPr>
        <p:pic>
          <p:nvPicPr>
            <p:cNvPr id="13" name="Рисунок 12" descr="Изображение выглядит как птица, перо, клюв, плакат&#10;&#10;Автоматически созданное описание">
              <a:extLst>
                <a:ext uri="{FF2B5EF4-FFF2-40B4-BE49-F238E27FC236}">
                  <a16:creationId xmlns:a16="http://schemas.microsoft.com/office/drawing/2014/main" id="{034A2750-B664-A4FB-422F-651B67ADE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1402" y="3752346"/>
              <a:ext cx="3921760" cy="220599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66C020-CF4B-77FA-CA89-1C8C663FE09A}"/>
                </a:ext>
              </a:extLst>
            </p:cNvPr>
            <p:cNvSpPr txBox="1"/>
            <p:nvPr/>
          </p:nvSpPr>
          <p:spPr>
            <a:xfrm>
              <a:off x="6683882" y="5958336"/>
              <a:ext cx="4876800" cy="455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dirty="0">
                  <a:latin typeface="Arial Narrow" panose="020B0606020202030204" pitchFamily="34" charset="0"/>
                </a:rPr>
                <a:t>Официальный сайт:</a:t>
              </a:r>
              <a:r>
                <a:rPr lang="en-US" dirty="0">
                  <a:latin typeface="Arial Narrow" panose="020B0606020202030204" pitchFamily="34" charset="0"/>
                </a:rPr>
                <a:t> </a:t>
              </a:r>
              <a:r>
                <a:rPr lang="en-US" dirty="0">
                  <a:latin typeface="Arial Narrow" panose="020B0606020202030204" pitchFamily="34" charset="0"/>
                  <a:hlinkClick r:id="rId8"/>
                </a:rPr>
                <a:t>https://firefly.adobe.com/</a:t>
              </a:r>
              <a:r>
                <a:rPr lang="en-US" dirty="0">
                  <a:latin typeface="Arial Narrow" panose="020B0606020202030204" pitchFamily="34" charset="0"/>
                </a:rPr>
                <a:t> </a:t>
              </a:r>
              <a:endParaRPr lang="ru-RU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27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47a3de-53a7-48b3-ac38-f6b3d621ccce">
      <Terms xmlns="http://schemas.microsoft.com/office/infopath/2007/PartnerControls"/>
    </lcf76f155ced4ddcb4097134ff3c332f>
    <TaxCatchAll xmlns="e4eb4272-7ffe-4e4b-9ef1-d0db381e343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7264D338FA56C4F8ECA6FAF29F4FE44" ma:contentTypeVersion="17" ma:contentTypeDescription="Создание документа." ma:contentTypeScope="" ma:versionID="07f21797fd221c71088df55ec21d9c62">
  <xsd:schema xmlns:xsd="http://www.w3.org/2001/XMLSchema" xmlns:xs="http://www.w3.org/2001/XMLSchema" xmlns:p="http://schemas.microsoft.com/office/2006/metadata/properties" xmlns:ns2="3d47a3de-53a7-48b3-ac38-f6b3d621ccce" xmlns:ns3="e4eb4272-7ffe-4e4b-9ef1-d0db381e3435" targetNamespace="http://schemas.microsoft.com/office/2006/metadata/properties" ma:root="true" ma:fieldsID="4ea05d5917f95c84b34af540f84f733f" ns2:_="" ns3:_="">
    <xsd:import namespace="3d47a3de-53a7-48b3-ac38-f6b3d621ccce"/>
    <xsd:import namespace="e4eb4272-7ffe-4e4b-9ef1-d0db381e34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7a3de-53a7-48b3-ac38-f6b3d621cc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62bc966-b589-40ab-a28f-0cd1435a2e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b4272-7ffe-4e4b-9ef1-d0db381e343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f05531b-ebc3-414f-b19d-ce8b7c0c8b5a}" ma:internalName="TaxCatchAll" ma:showField="CatchAllData" ma:web="e4eb4272-7ffe-4e4b-9ef1-d0db381e34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3CE7DF-56DE-4E63-B4C2-6380E50150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50E303-081C-48F4-A54B-0507EEAFDB32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3d47a3de-53a7-48b3-ac38-f6b3d621ccce"/>
    <ds:schemaRef ds:uri="http://schemas.openxmlformats.org/package/2006/metadata/core-properties"/>
    <ds:schemaRef ds:uri="http://purl.org/dc/dcmitype/"/>
    <ds:schemaRef ds:uri="e4eb4272-7ffe-4e4b-9ef1-d0db381e343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220FF53-B75F-4ACF-BE39-A9AFBB19353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2837</TotalTime>
  <Words>1307</Words>
  <Application>Microsoft Office PowerPoint</Application>
  <PresentationFormat>Широкоэкранный</PresentationFormat>
  <Paragraphs>114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Söhne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ПОДХОДЫ</dc:title>
  <dc:creator>Сулейменова Гульмира</dc:creator>
  <cp:lastModifiedBy>Нестеренков Петр</cp:lastModifiedBy>
  <cp:revision>106</cp:revision>
  <cp:lastPrinted>2022-11-11T11:44:42Z</cp:lastPrinted>
  <dcterms:created xsi:type="dcterms:W3CDTF">2022-09-16T06:35:57Z</dcterms:created>
  <dcterms:modified xsi:type="dcterms:W3CDTF">2023-11-24T05:11:15Z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0x010100B7264D338FA56C4F8ECA6FAF29F4FE44</vt:lpwstr>
  </property>
  <property fmtid="{D5CDD505-2E9C-101B-9397-08002B2CF9AE}" pid="3" name="MediaServiceImageTags">
    <vt:lpwstr/>
  </property>
</Properties>
</file>